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1" r:id="rId5"/>
    <p:sldId id="259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67D395-A1C7-4D4D-A3C5-B9BD06770B54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D21782-300E-40D8-956B-CD494DB363E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9937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21782-300E-40D8-956B-CD494DB363ED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35418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21782-300E-40D8-956B-CD494DB363ED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26993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21782-300E-40D8-956B-CD494DB363ED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41020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21782-300E-40D8-956B-CD494DB363ED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33595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21782-300E-40D8-956B-CD494DB363ED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117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21782-300E-40D8-956B-CD494DB363ED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896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21782-300E-40D8-956B-CD494DB363ED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644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21782-300E-40D8-956B-CD494DB363ED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3204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21782-300E-40D8-956B-CD494DB363ED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06995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21782-300E-40D8-956B-CD494DB363ED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1653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21782-300E-40D8-956B-CD494DB363ED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12944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21782-300E-40D8-956B-CD494DB363ED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011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21782-300E-40D8-956B-CD494DB363ED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67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C7B8F-8A8C-4D33-96DC-24953BE05EC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7699-0620-4E31-9393-E4CC262502A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C7B8F-8A8C-4D33-96DC-24953BE05EC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7699-0620-4E31-9393-E4CC262502A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C7B8F-8A8C-4D33-96DC-24953BE05EC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7699-0620-4E31-9393-E4CC262502A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C7B8F-8A8C-4D33-96DC-24953BE05EC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7699-0620-4E31-9393-E4CC262502A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C7B8F-8A8C-4D33-96DC-24953BE05EC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7699-0620-4E31-9393-E4CC262502A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C7B8F-8A8C-4D33-96DC-24953BE05EC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7699-0620-4E31-9393-E4CC262502A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C7B8F-8A8C-4D33-96DC-24953BE05EC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7699-0620-4E31-9393-E4CC262502A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C7B8F-8A8C-4D33-96DC-24953BE05EC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7699-0620-4E31-9393-E4CC262502A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C7B8F-8A8C-4D33-96DC-24953BE05EC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7699-0620-4E31-9393-E4CC262502A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C7B8F-8A8C-4D33-96DC-24953BE05EC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7699-0620-4E31-9393-E4CC262502A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C7B8F-8A8C-4D33-96DC-24953BE05EC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67699-0620-4E31-9393-E4CC262502A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C7B8F-8A8C-4D33-96DC-24953BE05EC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67699-0620-4E31-9393-E4CC262502A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PhoenicianTrade.pn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Metr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z/search?q=persk%C3%A1+kultura&amp;biw=1280&amp;bih=699&amp;source=lnms&amp;tbm=isch&amp;sa=X&amp;ei=Q7fYVIvIK5DpaKmGgNAD&amp;ved=0CAYQ_AUoAQ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s/5/5d/Persk%C3%A1-%C5%99%C3%AD%C5%A1e-490p%C5%99Kr.p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f/f3/AerialViewPersepolis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Sphinx_Darius_Louvre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Archers_frieze_Darius_palace_Louvre_AOD487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P%C4%9Bchota" TargetMode="External"/><Relationship Id="rId13" Type="http://schemas.openxmlformats.org/officeDocument/2006/relationships/hyperlink" Target="http://cs.wikipedia.org/wiki/5._stolet%C3%AD_p%C5%99._n._l." TargetMode="External"/><Relationship Id="rId3" Type="http://schemas.openxmlformats.org/officeDocument/2006/relationships/hyperlink" Target="http://cs.wikipedia.org/wiki/Persk%C3%A1_%C5%99%C3%AD%C5%A1e" TargetMode="External"/><Relationship Id="rId7" Type="http://schemas.openxmlformats.org/officeDocument/2006/relationships/hyperlink" Target="http://cs.wikipedia.org/wiki/M%C3%A9die" TargetMode="External"/><Relationship Id="rId12" Type="http://schemas.openxmlformats.org/officeDocument/2006/relationships/hyperlink" Target="http://cs.wikipedia.org/wiki/%C5%98ecko-persk%C3%A9_v%C3%A1lky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s.wikipedia.org/wiki/4._stolet%C3%AD_p%C5%99._n._l." TargetMode="External"/><Relationship Id="rId11" Type="http://schemas.openxmlformats.org/officeDocument/2006/relationships/hyperlink" Target="http://cs.wikipedia.org/wiki/Kop%C3%AD" TargetMode="External"/><Relationship Id="rId5" Type="http://schemas.openxmlformats.org/officeDocument/2006/relationships/hyperlink" Target="http://cs.wikipedia.org/wiki/6._stolet%C3%AD_p%C5%99._n._l." TargetMode="External"/><Relationship Id="rId15" Type="http://schemas.openxmlformats.org/officeDocument/2006/relationships/hyperlink" Target="http://cs.wikipedia.org/wiki/Alexandr_Velik%C3%BD" TargetMode="External"/><Relationship Id="rId10" Type="http://schemas.openxmlformats.org/officeDocument/2006/relationships/hyperlink" Target="http://cs.wikipedia.org/wiki/%C5%A0%C3%ADp" TargetMode="External"/><Relationship Id="rId4" Type="http://schemas.openxmlformats.org/officeDocument/2006/relationships/hyperlink" Target="http://cs.wikipedia.org/wiki/%C5%A0%C3%A1han%C5%A1%C3%A1h" TargetMode="External"/><Relationship Id="rId9" Type="http://schemas.openxmlformats.org/officeDocument/2006/relationships/hyperlink" Target="http://cs.wikipedia.org/wiki/Luk" TargetMode="External"/><Relationship Id="rId14" Type="http://schemas.openxmlformats.org/officeDocument/2006/relationships/hyperlink" Target="http://cs.wikipedia.org/wiki/Dareios_III.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s/9/9d/Starov%C4%9Bk%C3%BD-Bl%C3%ADzk%C3%BD-v%C3%BDchod.pn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Hattusa.liongate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c/c5/Phoenicia_map-en.sv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Peršané, Chetité, Féničané, Palestina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Autor: Jitka Kodrová</a:t>
            </a:r>
          </a:p>
          <a:p>
            <a:r>
              <a:rPr lang="cs-CZ"/>
              <a:t> </a:t>
            </a:r>
          </a:p>
          <a:p>
            <a:endParaRPr lang="cs-C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dirty="0" smtClean="0"/>
              <a:t>Kolonie Féničanů</a:t>
            </a:r>
            <a:endParaRPr lang="cs-CZ" dirty="0"/>
          </a:p>
        </p:txBody>
      </p:sp>
      <p:pic>
        <p:nvPicPr>
          <p:cNvPr id="35842" name="Picture 2" descr="http://upload.wikimedia.org/wikipedia/commons/thumb/9/9c/PhoenicianTrade.png/300px-PhoenicianTrade.png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2286000" y="1443841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 smtClean="0"/>
              <a:t>Féničané také zavedli řadu novinek při stavbě lodí: jejich první lodi se zprvu podobali egyptským se zvednutou přídí i zádí a kolmými boky, měly však důmyslnější vazbu lanoví mezi přídí a zádí. Všechna fénická plavidla kombinovala pohon vesly a čtvercovou příčnou plachtou o ploše 300 m</a:t>
            </a:r>
            <a:r>
              <a:rPr lang="cs-CZ" baseline="30000" dirty="0" smtClean="0"/>
              <a:t>2</a:t>
            </a:r>
            <a:r>
              <a:rPr lang="cs-CZ" dirty="0" smtClean="0"/>
              <a:t>. Výtlak takových plavidel při délce 30 - 40 </a:t>
            </a:r>
            <a:r>
              <a:rPr lang="cs-CZ" dirty="0" smtClean="0">
                <a:hlinkClick r:id="rId3" tooltip="Metr"/>
              </a:rPr>
              <a:t>metrů</a:t>
            </a:r>
            <a:r>
              <a:rPr lang="cs-CZ" dirty="0" smtClean="0"/>
              <a:t> s ponorem 2,5 metru činil 300 - 400 tun. Posádku tvořilo asi 30 mužů - veslařů, námořníků a vojáků. Féničané však disponovali i velmi rychlými a obratnými válečnými plavidly. Taková plavidla byla delší a užší než obchodní lodě a měla zesílenou příď.</a:t>
            </a:r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dirty="0" smtClean="0"/>
              <a:t>Fénické lodě</a:t>
            </a:r>
            <a:endParaRPr lang="cs-CZ" dirty="0"/>
          </a:p>
        </p:txBody>
      </p:sp>
      <p:pic>
        <p:nvPicPr>
          <p:cNvPr id="37890" name="Picture 2" descr="http://www.21stoleti.cz/fotky/124536018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4375" r="1437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mořských plžů druhu </a:t>
            </a:r>
            <a:r>
              <a:rPr lang="cs-CZ" dirty="0" err="1" smtClean="0"/>
              <a:t>Murex</a:t>
            </a:r>
            <a:r>
              <a:rPr lang="cs-CZ" dirty="0" smtClean="0"/>
              <a:t> </a:t>
            </a:r>
            <a:r>
              <a:rPr lang="cs-CZ" dirty="0" err="1" smtClean="0"/>
              <a:t>brandaris</a:t>
            </a:r>
            <a:r>
              <a:rPr lang="cs-CZ" dirty="0" smtClean="0"/>
              <a:t> 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85918" y="5572140"/>
            <a:ext cx="5486400" cy="804862"/>
          </a:xfrm>
        </p:spPr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41986" name="Picture 2" descr="http://www.21stoleti.cz/fotky/124536021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jp1.cz/new/oppa2013/3_loga-upraven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0"/>
            <a:ext cx="4920481" cy="4245789"/>
          </a:xfrm>
          <a:prstGeom prst="rect">
            <a:avLst/>
          </a:prstGeom>
          <a:noFill/>
        </p:spPr>
      </p:pic>
      <p:pic>
        <p:nvPicPr>
          <p:cNvPr id="5" name="Picture 6" descr="http://www.gjp1.cz/new/oppa2013/nadote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32449" cy="384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www.google.cz/search?q=persk%C3%A1+kultura&amp;biw=1280&amp;bih=699&amp;source=lnms&amp;tbm=isch&amp;sa=X&amp;ei=Q7fYVIvIK5DpaKmGgNAD&amp;ved=0CAYQ_AUoAQ</a:t>
            </a:r>
            <a:endParaRPr lang="cs-CZ" dirty="0" smtClean="0"/>
          </a:p>
          <a:p>
            <a:r>
              <a:rPr lang="cs-CZ"/>
              <a:t>http://dejiny.archii.cz/starovek/</a:t>
            </a:r>
          </a:p>
        </p:txBody>
      </p:sp>
    </p:spTree>
    <p:extLst>
      <p:ext uri="{BB962C8B-B14F-4D97-AF65-F5344CB8AC3E}">
        <p14:creationId xmlns:p14="http://schemas.microsoft.com/office/powerpoint/2010/main" val="262329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dirty="0" smtClean="0"/>
              <a:t>Perská říše v době největšího rozmachu</a:t>
            </a:r>
            <a:endParaRPr lang="cs-CZ" dirty="0"/>
          </a:p>
        </p:txBody>
      </p:sp>
      <p:pic>
        <p:nvPicPr>
          <p:cNvPr id="11266" name="Picture 2" descr="Soubor:Perská-říše-490přKr.png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 t="875" b="87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Pozůstatky Persepole</a:t>
            </a:r>
            <a:br>
              <a:rPr lang="cs-CZ" dirty="0" smtClean="0"/>
            </a:br>
            <a:endParaRPr lang="cs-CZ" dirty="0"/>
          </a:p>
        </p:txBody>
      </p:sp>
      <p:pic>
        <p:nvPicPr>
          <p:cNvPr id="19458" name="Picture 2" descr="Soubor:AerialViewPersepolis.jpg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6" name="Zástupný symbol pro text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Okřídlená sfinga z paláce krále </a:t>
            </a:r>
            <a:r>
              <a:rPr lang="cs-CZ" dirty="0" err="1" smtClean="0"/>
              <a:t>Dareia</a:t>
            </a:r>
            <a:r>
              <a:rPr lang="cs-CZ" dirty="0" smtClean="0"/>
              <a:t> I.  z m </a:t>
            </a:r>
            <a:r>
              <a:rPr lang="cs-CZ" dirty="0" err="1" smtClean="0"/>
              <a:t>ěsta</a:t>
            </a:r>
            <a:r>
              <a:rPr lang="cs-CZ" dirty="0" smtClean="0"/>
              <a:t> </a:t>
            </a:r>
            <a:r>
              <a:rPr lang="cs-CZ" dirty="0" err="1" smtClean="0"/>
              <a:t>Susy</a:t>
            </a:r>
            <a:r>
              <a:rPr lang="cs-CZ" dirty="0" smtClean="0"/>
              <a:t>.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000232" y="5357826"/>
            <a:ext cx="5486400" cy="804862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23554" name="Picture 2" descr="http://upload.wikimedia.org/wikipedia/commons/thumb/4/4a/Sphinx_Darius_Louvre.jpg/180px-Sphinx_Darius_Louvre.jpg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 t="24335" b="2433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dirty="0" smtClean="0"/>
              <a:t>Nesmrtelní</a:t>
            </a:r>
            <a:endParaRPr lang="cs-CZ" dirty="0"/>
          </a:p>
        </p:txBody>
      </p:sp>
      <p:pic>
        <p:nvPicPr>
          <p:cNvPr id="21506" name="Picture 2" descr="http://upload.wikimedia.org/wikipedia/commons/thumb/6/62/Archers_frieze_Darius_palace_Louvre_AOD487.jpg/200px-Archers_frieze_Darius_palace_Louvre_AOD487.jpg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 t="23776" b="2377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2286000" y="197346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/>
              <a:t>Nesmrtelní</a:t>
            </a:r>
            <a:r>
              <a:rPr lang="cs-CZ" dirty="0" smtClean="0"/>
              <a:t> byli elitní jednotkou a jádrem vojska </a:t>
            </a:r>
            <a:r>
              <a:rPr lang="cs-CZ" dirty="0" smtClean="0">
                <a:hlinkClick r:id="rId3" tooltip="Perská říše"/>
              </a:rPr>
              <a:t>perských</a:t>
            </a:r>
            <a:r>
              <a:rPr lang="cs-CZ" dirty="0" smtClean="0"/>
              <a:t> </a:t>
            </a:r>
            <a:r>
              <a:rPr lang="cs-CZ" dirty="0" smtClean="0">
                <a:hlinkClick r:id="rId4" tooltip="Šáhanšáh"/>
              </a:rPr>
              <a:t>králů</a:t>
            </a:r>
            <a:r>
              <a:rPr lang="cs-CZ" dirty="0" smtClean="0"/>
              <a:t> od </a:t>
            </a:r>
            <a:r>
              <a:rPr lang="cs-CZ" dirty="0" smtClean="0">
                <a:hlinkClick r:id="rId5" tooltip="6. století př. n. l."/>
              </a:rPr>
              <a:t>6.</a:t>
            </a:r>
            <a:r>
              <a:rPr lang="cs-CZ" dirty="0" smtClean="0"/>
              <a:t> do </a:t>
            </a:r>
            <a:r>
              <a:rPr lang="cs-CZ" dirty="0" smtClean="0">
                <a:hlinkClick r:id="rId6" tooltip="4. století př. n. l."/>
              </a:rPr>
              <a:t>4. století př. n. l.</a:t>
            </a:r>
            <a:r>
              <a:rPr lang="cs-CZ" dirty="0" smtClean="0"/>
              <a:t> Jednotku tvořilo 10 000 urozených bojovníků, kteří byli v případě ztrát ihned doplňováni o nováčky, takže jejich počet zůstával konstantní. Mezi Nesmrtelné byly přijímány pouze osoby </a:t>
            </a:r>
            <a:r>
              <a:rPr lang="cs-CZ" dirty="0" smtClean="0">
                <a:hlinkClick r:id="rId7" tooltip="Médie"/>
              </a:rPr>
              <a:t>médského</a:t>
            </a:r>
            <a:r>
              <a:rPr lang="cs-CZ" dirty="0" smtClean="0"/>
              <a:t> nebo perského původu.</a:t>
            </a:r>
          </a:p>
          <a:p>
            <a:r>
              <a:rPr lang="cs-CZ" dirty="0" smtClean="0"/>
              <a:t>Hlavní zbraní Nesmrtelných, kteří bojovali jako </a:t>
            </a:r>
            <a:r>
              <a:rPr lang="cs-CZ" dirty="0" smtClean="0">
                <a:hlinkClick r:id="rId8" tooltip="Pěchota"/>
              </a:rPr>
              <a:t>pěšáci</a:t>
            </a:r>
            <a:r>
              <a:rPr lang="cs-CZ" dirty="0" smtClean="0"/>
              <a:t>, byl </a:t>
            </a:r>
            <a:r>
              <a:rPr lang="cs-CZ" dirty="0" smtClean="0">
                <a:hlinkClick r:id="rId9" tooltip="Luk"/>
              </a:rPr>
              <a:t>luk</a:t>
            </a:r>
            <a:r>
              <a:rPr lang="cs-CZ" dirty="0" smtClean="0"/>
              <a:t>, </a:t>
            </a:r>
            <a:r>
              <a:rPr lang="cs-CZ" dirty="0" smtClean="0">
                <a:hlinkClick r:id="rId10" tooltip="Šíp"/>
              </a:rPr>
              <a:t>šípy</a:t>
            </a:r>
            <a:r>
              <a:rPr lang="cs-CZ" dirty="0" smtClean="0"/>
              <a:t> a dlouhé </a:t>
            </a:r>
            <a:r>
              <a:rPr lang="cs-CZ" dirty="0" smtClean="0">
                <a:hlinkClick r:id="rId11" tooltip="Kopí"/>
              </a:rPr>
              <a:t>kopí</a:t>
            </a:r>
            <a:r>
              <a:rPr lang="cs-CZ" dirty="0" smtClean="0"/>
              <a:t>. Velkého uplatnění došli tito disciplinovaní a dobře vycvičení bojovníci především v období </a:t>
            </a:r>
            <a:r>
              <a:rPr lang="cs-CZ" dirty="0" smtClean="0">
                <a:hlinkClick r:id="rId12" tooltip="Řecko-perské války"/>
              </a:rPr>
              <a:t>řecko-perských válek</a:t>
            </a:r>
            <a:r>
              <a:rPr lang="cs-CZ" dirty="0" smtClean="0"/>
              <a:t> v </a:t>
            </a:r>
            <a:r>
              <a:rPr lang="cs-CZ" dirty="0" smtClean="0">
                <a:hlinkClick r:id="rId13" tooltip="5. století př. n. l."/>
              </a:rPr>
              <a:t>5. století př. n. l.</a:t>
            </a:r>
            <a:r>
              <a:rPr lang="cs-CZ" dirty="0" smtClean="0"/>
              <a:t> a potom během bojů </a:t>
            </a:r>
            <a:r>
              <a:rPr lang="cs-CZ" dirty="0" err="1" smtClean="0">
                <a:hlinkClick r:id="rId14" tooltip="Dareios III."/>
              </a:rPr>
              <a:t>Dareia</a:t>
            </a:r>
            <a:r>
              <a:rPr lang="cs-CZ" dirty="0" smtClean="0">
                <a:hlinkClick r:id="rId14" tooltip="Dareios III."/>
              </a:rPr>
              <a:t> III.</a:t>
            </a:r>
            <a:r>
              <a:rPr lang="cs-CZ" dirty="0" smtClean="0"/>
              <a:t> s vojsky </a:t>
            </a:r>
            <a:r>
              <a:rPr lang="cs-CZ" dirty="0" smtClean="0">
                <a:hlinkClick r:id="rId15" tooltip="Alexandr Veliký"/>
              </a:rPr>
              <a:t>Alexandra Velikého</a:t>
            </a:r>
            <a:r>
              <a:rPr lang="cs-CZ" dirty="0" smtClean="0"/>
              <a:t>. </a:t>
            </a: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dirty="0" smtClean="0"/>
              <a:t>Říše Chetitů</a:t>
            </a:r>
            <a:endParaRPr lang="cs-CZ" dirty="0"/>
          </a:p>
        </p:txBody>
      </p:sp>
      <p:pic>
        <p:nvPicPr>
          <p:cNvPr id="27650" name="Picture 2" descr="Soubor:Starověký-Blízký-východ.png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 l="4250" r="425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dirty="0" smtClean="0"/>
              <a:t>Lví brána ve městě </a:t>
            </a:r>
            <a:r>
              <a:rPr lang="cs-CZ" dirty="0" err="1" smtClean="0"/>
              <a:t>Chattušaš</a:t>
            </a:r>
            <a:endParaRPr lang="cs-CZ" dirty="0"/>
          </a:p>
        </p:txBody>
      </p:sp>
      <p:pic>
        <p:nvPicPr>
          <p:cNvPr id="31746" name="Picture 2" descr="http://upload.wikimedia.org/wikipedia/commons/thumb/8/80/Hattusa.liongate.jpg/180px-Hattusa.liongate.jpg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 l="6296" r="629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dirty="0" smtClean="0"/>
              <a:t>Fénicie</a:t>
            </a:r>
            <a:endParaRPr lang="cs-CZ" dirty="0"/>
          </a:p>
        </p:txBody>
      </p:sp>
      <p:pic>
        <p:nvPicPr>
          <p:cNvPr id="33794" name="Picture 2" descr="Soubor:Phoenicia map-en.svg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 l="5738" r="573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289</Words>
  <Application>Microsoft Office PowerPoint</Application>
  <PresentationFormat>Předvádění na obrazovce (4:3)</PresentationFormat>
  <Paragraphs>33</Paragraphs>
  <Slides>15</Slides>
  <Notes>13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8" baseType="lpstr">
      <vt:lpstr>Arial</vt:lpstr>
      <vt:lpstr>Calibri</vt:lpstr>
      <vt:lpstr>Motiv sady Office</vt:lpstr>
      <vt:lpstr>Peršané, Chetité, Féničané, Palestina</vt:lpstr>
      <vt:lpstr>Prezentace aplikace PowerPoint</vt:lpstr>
      <vt:lpstr>Pozůstatky Persepole </vt:lpstr>
      <vt:lpstr>Okřídlená sfinga z paláce krále Dareia I.  z m ěsta Susy.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mořských plžů druhu Murex brandaris  </vt:lpstr>
      <vt:lpstr>Prezentace aplikace PowerPoint</vt:lpstr>
      <vt:lpstr>Použité zdroje: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Peršané, Chetité, Féničané, Palestina</dc:title>
  <dc:creator>Marek</dc:creator>
  <cp:lastModifiedBy>Jitka Kodrová</cp:lastModifiedBy>
  <cp:revision>14</cp:revision>
  <dcterms:created xsi:type="dcterms:W3CDTF">2009-11-22T15:26:09Z</dcterms:created>
  <dcterms:modified xsi:type="dcterms:W3CDTF">2015-02-09T13:34:42Z</dcterms:modified>
</cp:coreProperties>
</file>