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72" r:id="rId25"/>
    <p:sldId id="280" r:id="rId2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43567-3F8A-4AA2-A6AA-376787970DA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66F6-7FE8-4E34-92F4-5282CFE7E62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43567-3F8A-4AA2-A6AA-376787970DA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66F6-7FE8-4E34-92F4-5282CFE7E62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43567-3F8A-4AA2-A6AA-376787970DA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66F6-7FE8-4E34-92F4-5282CFE7E62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43567-3F8A-4AA2-A6AA-376787970DA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66F6-7FE8-4E34-92F4-5282CFE7E62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43567-3F8A-4AA2-A6AA-376787970DA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66F6-7FE8-4E34-92F4-5282CFE7E62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43567-3F8A-4AA2-A6AA-376787970DA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66F6-7FE8-4E34-92F4-5282CFE7E62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43567-3F8A-4AA2-A6AA-376787970DA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66F6-7FE8-4E34-92F4-5282CFE7E62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43567-3F8A-4AA2-A6AA-376787970DA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66F6-7FE8-4E34-92F4-5282CFE7E62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43567-3F8A-4AA2-A6AA-376787970DA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66F6-7FE8-4E34-92F4-5282CFE7E62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43567-3F8A-4AA2-A6AA-376787970DA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66F6-7FE8-4E34-92F4-5282CFE7E62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43567-3F8A-4AA2-A6AA-376787970DA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66F6-7FE8-4E34-92F4-5282CFE7E62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43567-3F8A-4AA2-A6AA-376787970DA6}" type="datetimeFigureOut">
              <a:rPr lang="cs-CZ" smtClean="0"/>
              <a:pPr/>
              <a:t>9.2.2015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566F6-7FE8-4E34-92F4-5282CFE7E62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WGLAAYdbbc" TargetMode="External"/><Relationship Id="rId2" Type="http://schemas.openxmlformats.org/officeDocument/2006/relationships/hyperlink" Target="http://www.aldebaran.cz/animac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4hlLu9lc_bI" TargetMode="External"/><Relationship Id="rId2" Type="http://schemas.openxmlformats.org/officeDocument/2006/relationships/hyperlink" Target="http://www.walter-fendt.de/ph14cz/dopplereff_cz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youtube.com/watch?NR=1&amp;feature=endscreen&amp;v=Qvp0r0pMKr8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5L2JK-MFjno" TargetMode="External"/><Relationship Id="rId2" Type="http://schemas.openxmlformats.org/officeDocument/2006/relationships/hyperlink" Target="http://www.youtube.com/watch?v=OUvlamJN3n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fyzweb.cz/clanky/index.php?id=141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s://www.youtube.com/watch?v=o810PkmEsO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phet.colorado.edu/en/simulation/sound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Akustika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err="1" smtClean="0"/>
              <a:t>Audacity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4587238"/>
            <a:ext cx="2200660" cy="2103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Rázová vlna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těleso se pohybuje rychlostí o velikosti větší než je velikost zvuku ve vzduchu;</a:t>
            </a:r>
          </a:p>
          <a:p>
            <a:r>
              <a:rPr lang="cs-CZ" dirty="0" smtClean="0"/>
              <a:t>zvukový (sonický) třesk neboli rázová vlna;</a:t>
            </a:r>
          </a:p>
          <a:p>
            <a:r>
              <a:rPr lang="cs-CZ" dirty="0" smtClean="0"/>
              <a:t>Machovo číslo;</a:t>
            </a:r>
          </a:p>
          <a:p>
            <a:r>
              <a:rPr lang="cs-CZ" dirty="0" smtClean="0"/>
              <a:t>Machova linie.</a:t>
            </a:r>
          </a:p>
          <a:p>
            <a:r>
              <a:rPr lang="cs-CZ" sz="1800" dirty="0" smtClean="0">
                <a:hlinkClick r:id="rId2"/>
              </a:rPr>
              <a:t>http://www.</a:t>
            </a:r>
            <a:r>
              <a:rPr lang="cs-CZ" sz="1800" dirty="0" err="1" smtClean="0">
                <a:hlinkClick r:id="rId2"/>
              </a:rPr>
              <a:t>aldebaran.cz</a:t>
            </a:r>
            <a:r>
              <a:rPr lang="cs-CZ" sz="1800" dirty="0" smtClean="0">
                <a:hlinkClick r:id="rId2"/>
              </a:rPr>
              <a:t>/animace</a:t>
            </a:r>
            <a:endParaRPr lang="cs-CZ" sz="1800" dirty="0" smtClean="0"/>
          </a:p>
          <a:p>
            <a:r>
              <a:rPr lang="cs-CZ" sz="1800" dirty="0" smtClean="0">
                <a:hlinkClick r:id="rId3"/>
              </a:rPr>
              <a:t>https</a:t>
            </a:r>
            <a:r>
              <a:rPr lang="cs-CZ" sz="1800" smtClean="0">
                <a:hlinkClick r:id="rId3"/>
              </a:rPr>
              <a:t>://www.youtube.com/watch?v=gWGLAAYdbbc</a:t>
            </a:r>
            <a:endParaRPr lang="cs-CZ" sz="1800" smtClean="0"/>
          </a:p>
          <a:p>
            <a:endParaRPr lang="cs-CZ" sz="1800" dirty="0" smtClean="0"/>
          </a:p>
          <a:p>
            <a:endParaRPr lang="cs-CZ" dirty="0"/>
          </a:p>
        </p:txBody>
      </p:sp>
      <p:pic>
        <p:nvPicPr>
          <p:cNvPr id="4" name="Obrázek 3" descr="http://fyzika.jreichl.com/data/MKV_zvuk_soubory/image044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3286124"/>
            <a:ext cx="407193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Dopplerův jev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Christian Doppler (1803 – 1853);</a:t>
            </a:r>
          </a:p>
          <a:p>
            <a:r>
              <a:rPr lang="cs-CZ" dirty="0" smtClean="0"/>
              <a:t>objev 1842;</a:t>
            </a:r>
          </a:p>
          <a:p>
            <a:r>
              <a:rPr lang="cs-CZ" dirty="0" smtClean="0"/>
              <a:t>změna frekvence při vzájemném pohybu zdroje a příjemce zvuku;</a:t>
            </a:r>
          </a:p>
          <a:p>
            <a:r>
              <a:rPr lang="cs-CZ" dirty="0" smtClean="0"/>
              <a:t>týká se i elektromagnetického vlnění;</a:t>
            </a:r>
          </a:p>
          <a:p>
            <a:r>
              <a:rPr lang="cs-CZ" sz="2000" dirty="0" smtClean="0">
                <a:hlinkClick r:id="rId2"/>
              </a:rPr>
              <a:t>http://www.</a:t>
            </a:r>
            <a:r>
              <a:rPr lang="cs-CZ" sz="2000" dirty="0" err="1" smtClean="0">
                <a:hlinkClick r:id="rId2"/>
              </a:rPr>
              <a:t>walter</a:t>
            </a:r>
            <a:r>
              <a:rPr lang="cs-CZ" sz="2000" dirty="0" smtClean="0">
                <a:hlinkClick r:id="rId2"/>
              </a:rPr>
              <a:t>-</a:t>
            </a:r>
            <a:r>
              <a:rPr lang="cs-CZ" sz="2000" dirty="0" err="1" smtClean="0">
                <a:hlinkClick r:id="rId2"/>
              </a:rPr>
              <a:t>fendt.de</a:t>
            </a:r>
            <a:r>
              <a:rPr lang="cs-CZ" sz="2000" dirty="0" smtClean="0">
                <a:hlinkClick r:id="rId2"/>
              </a:rPr>
              <a:t>/ph14cz/</a:t>
            </a:r>
            <a:r>
              <a:rPr lang="cs-CZ" sz="2000" dirty="0" err="1" smtClean="0">
                <a:hlinkClick r:id="rId2"/>
              </a:rPr>
              <a:t>dopplereff</a:t>
            </a:r>
            <a:r>
              <a:rPr lang="cs-CZ" sz="2000" dirty="0" smtClean="0">
                <a:hlinkClick r:id="rId2"/>
              </a:rPr>
              <a:t>_</a:t>
            </a:r>
            <a:r>
              <a:rPr lang="cs-CZ" sz="2000" dirty="0" err="1" smtClean="0">
                <a:hlinkClick r:id="rId2"/>
              </a:rPr>
              <a:t>cz.htm</a:t>
            </a:r>
            <a:endParaRPr lang="cs-CZ" sz="2000" dirty="0" smtClean="0"/>
          </a:p>
          <a:p>
            <a:r>
              <a:rPr lang="cs-CZ" sz="2000" dirty="0" smtClean="0">
                <a:hlinkClick r:id="rId3"/>
              </a:rPr>
              <a:t>http://www.</a:t>
            </a:r>
            <a:r>
              <a:rPr lang="cs-CZ" sz="2000" dirty="0" err="1" smtClean="0">
                <a:hlinkClick r:id="rId3"/>
              </a:rPr>
              <a:t>youtube.com</a:t>
            </a:r>
            <a:r>
              <a:rPr lang="cs-CZ" sz="2000" dirty="0" smtClean="0">
                <a:hlinkClick r:id="rId3"/>
              </a:rPr>
              <a:t>/</a:t>
            </a:r>
            <a:r>
              <a:rPr lang="cs-CZ" sz="2000" dirty="0" err="1" smtClean="0">
                <a:hlinkClick r:id="rId3"/>
              </a:rPr>
              <a:t>watch</a:t>
            </a:r>
            <a:r>
              <a:rPr lang="cs-CZ" sz="2000" dirty="0" smtClean="0">
                <a:hlinkClick r:id="rId3"/>
              </a:rPr>
              <a:t>?v=4hlLu9lc_</a:t>
            </a:r>
            <a:r>
              <a:rPr lang="cs-CZ" sz="2000" dirty="0" err="1" smtClean="0">
                <a:hlinkClick r:id="rId3"/>
              </a:rPr>
              <a:t>bI</a:t>
            </a:r>
            <a:endParaRPr lang="cs-CZ" sz="2000" dirty="0" smtClean="0"/>
          </a:p>
          <a:p>
            <a:r>
              <a:rPr lang="cs-CZ" sz="2000" dirty="0" smtClean="0">
                <a:hlinkClick r:id="rId4"/>
              </a:rPr>
              <a:t>http://www.</a:t>
            </a:r>
            <a:r>
              <a:rPr lang="cs-CZ" sz="2000" dirty="0" err="1" smtClean="0">
                <a:hlinkClick r:id="rId4"/>
              </a:rPr>
              <a:t>youtube.com</a:t>
            </a:r>
            <a:r>
              <a:rPr lang="cs-CZ" sz="2000" dirty="0" smtClean="0">
                <a:hlinkClick r:id="rId4"/>
              </a:rPr>
              <a:t>/</a:t>
            </a:r>
            <a:r>
              <a:rPr lang="cs-CZ" sz="2000" dirty="0" err="1" smtClean="0">
                <a:hlinkClick r:id="rId4"/>
              </a:rPr>
              <a:t>watch</a:t>
            </a:r>
            <a:r>
              <a:rPr lang="cs-CZ" sz="2000" dirty="0" smtClean="0">
                <a:hlinkClick r:id="rId4"/>
              </a:rPr>
              <a:t>?NR=1&amp;feature=</a:t>
            </a:r>
            <a:r>
              <a:rPr lang="cs-CZ" sz="2000" dirty="0" err="1" smtClean="0">
                <a:hlinkClick r:id="rId4"/>
              </a:rPr>
              <a:t>endscreen</a:t>
            </a:r>
            <a:r>
              <a:rPr lang="cs-CZ" sz="2000" dirty="0" smtClean="0">
                <a:hlinkClick r:id="rId4"/>
              </a:rPr>
              <a:t>&amp;v=Qvp0r0pMKr8</a:t>
            </a:r>
            <a:endParaRPr lang="cs-CZ" sz="2000" dirty="0" smtClean="0"/>
          </a:p>
          <a:p>
            <a:pPr>
              <a:buNone/>
            </a:pPr>
            <a:endParaRPr lang="cs-CZ" sz="2000" dirty="0" smtClean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1026" name="Picture 2" descr="http://rumushitung.com/wp-content/uploads/2013/02/Ilmuan-Christian-Doppl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857232"/>
            <a:ext cx="1469841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Vlastnosti zvuku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výška tónu</a:t>
            </a:r>
            <a:r>
              <a:rPr lang="cs-CZ" dirty="0" smtClean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cs-CZ" dirty="0" smtClean="0"/>
              <a:t>je dána frekvencí s jakou zdroj zvuku kmitá;</a:t>
            </a:r>
          </a:p>
          <a:p>
            <a:pPr>
              <a:buFont typeface="Wingdings" pitchFamily="2" charset="2"/>
              <a:buChar char="ü"/>
            </a:pPr>
            <a:r>
              <a:rPr lang="cs-CZ" dirty="0" smtClean="0"/>
              <a:t>jednoduché tóny – jedna frekvence, absolutní výška tónu;</a:t>
            </a:r>
          </a:p>
          <a:p>
            <a:pPr>
              <a:buFont typeface="Wingdings" pitchFamily="2" charset="2"/>
              <a:buChar char="ü"/>
            </a:pPr>
            <a:r>
              <a:rPr lang="cs-CZ" dirty="0" smtClean="0"/>
              <a:t>složené tóny - superpozice většího počtu jednoduchých tónů;</a:t>
            </a:r>
          </a:p>
          <a:p>
            <a:pPr>
              <a:buFont typeface="Wingdings" pitchFamily="2" charset="2"/>
              <a:buChar char="ü"/>
            </a:pPr>
            <a:r>
              <a:rPr lang="cs-CZ" dirty="0" smtClean="0"/>
              <a:t>jejich frekvence jsou násobky frekvence základního tónu, který má nejnižší frekvenci;</a:t>
            </a:r>
          </a:p>
          <a:p>
            <a:pPr>
              <a:buFont typeface="Wingdings" pitchFamily="2" charset="2"/>
              <a:buChar char="ü"/>
            </a:pPr>
            <a:r>
              <a:rPr lang="cs-CZ" dirty="0" smtClean="0"/>
              <a:t>základní frekvence určuje absolutní výšku tónu;</a:t>
            </a:r>
          </a:p>
          <a:p>
            <a:pPr>
              <a:buFont typeface="Wingdings" pitchFamily="2" charset="2"/>
              <a:buChar char="ü"/>
            </a:pPr>
            <a:r>
              <a:rPr lang="cs-CZ" dirty="0" smtClean="0"/>
              <a:t>amplitudy vyšších harmonických tónů jsou menší než je amplituda základního tónu;</a:t>
            </a:r>
          </a:p>
          <a:p>
            <a:pPr>
              <a:buFont typeface="Wingdings" pitchFamily="2" charset="2"/>
              <a:buChar char="ü"/>
            </a:pPr>
            <a:r>
              <a:rPr lang="cs-CZ" dirty="0" smtClean="0"/>
              <a:t> složený tón pak vznímáme jako jeden.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Vlastnosti zvuku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FF0000"/>
                </a:solidFill>
              </a:rPr>
              <a:t>relativní výška tónu;</a:t>
            </a:r>
          </a:p>
          <a:p>
            <a:pPr>
              <a:buFont typeface="Wingdings" pitchFamily="2" charset="2"/>
              <a:buChar char="ü"/>
            </a:pPr>
            <a:r>
              <a:rPr lang="cs-CZ" dirty="0" smtClean="0"/>
              <a:t>subjektivní hodnocení zvuků ;</a:t>
            </a:r>
          </a:p>
          <a:p>
            <a:pPr>
              <a:buFont typeface="Wingdings" pitchFamily="2" charset="2"/>
              <a:buChar char="ü"/>
            </a:pPr>
            <a:r>
              <a:rPr lang="cs-CZ" dirty="0" smtClean="0"/>
              <a:t>je určena podílem frekvence daného tónu k frekvenci vhodně zvoleného                                  tzv. referenčního tónu;</a:t>
            </a:r>
          </a:p>
          <a:p>
            <a:pPr>
              <a:buFont typeface="Wingdings" pitchFamily="2" charset="2"/>
              <a:buChar char="ü"/>
            </a:pPr>
            <a:r>
              <a:rPr lang="cs-CZ" dirty="0" smtClean="0"/>
              <a:t>440 Hz, 1 000 Hz;</a:t>
            </a:r>
          </a:p>
          <a:p>
            <a:pPr>
              <a:buFont typeface="Wingdings" pitchFamily="2" charset="2"/>
              <a:buChar char="ü"/>
            </a:pPr>
            <a:r>
              <a:rPr lang="cs-CZ" sz="2400" dirty="0" smtClean="0">
                <a:hlinkClick r:id="rId2"/>
              </a:rPr>
              <a:t>http://www.</a:t>
            </a:r>
            <a:r>
              <a:rPr lang="cs-CZ" sz="2400" dirty="0" err="1" smtClean="0">
                <a:hlinkClick r:id="rId2"/>
              </a:rPr>
              <a:t>youtube.com</a:t>
            </a:r>
            <a:r>
              <a:rPr lang="cs-CZ" sz="2400" dirty="0" smtClean="0">
                <a:hlinkClick r:id="rId2"/>
              </a:rPr>
              <a:t>/</a:t>
            </a:r>
            <a:r>
              <a:rPr lang="cs-CZ" sz="2400" dirty="0" err="1" smtClean="0">
                <a:hlinkClick r:id="rId2"/>
              </a:rPr>
              <a:t>watch</a:t>
            </a:r>
            <a:r>
              <a:rPr lang="cs-CZ" sz="2400" dirty="0" smtClean="0">
                <a:hlinkClick r:id="rId2"/>
              </a:rPr>
              <a:t>?v=OUvlamJN3nM</a:t>
            </a:r>
            <a:r>
              <a:rPr lang="cs-CZ" sz="2400" dirty="0" smtClean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cs-CZ" sz="2400" dirty="0" smtClean="0">
                <a:hlinkClick r:id="rId3"/>
              </a:rPr>
              <a:t>http://www.</a:t>
            </a:r>
            <a:r>
              <a:rPr lang="cs-CZ" sz="2400" dirty="0" err="1" smtClean="0">
                <a:hlinkClick r:id="rId3"/>
              </a:rPr>
              <a:t>youtube.com</a:t>
            </a:r>
            <a:r>
              <a:rPr lang="cs-CZ" sz="2400" dirty="0" smtClean="0">
                <a:hlinkClick r:id="rId3"/>
              </a:rPr>
              <a:t>/</a:t>
            </a:r>
            <a:r>
              <a:rPr lang="cs-CZ" sz="2400" dirty="0" err="1" smtClean="0">
                <a:hlinkClick r:id="rId3"/>
              </a:rPr>
              <a:t>watch</a:t>
            </a:r>
            <a:r>
              <a:rPr lang="cs-CZ" sz="2400" dirty="0" smtClean="0">
                <a:hlinkClick r:id="rId3"/>
              </a:rPr>
              <a:t>?v=5L2JK-</a:t>
            </a:r>
            <a:r>
              <a:rPr lang="cs-CZ" sz="2400" dirty="0" err="1" smtClean="0">
                <a:hlinkClick r:id="rId3"/>
              </a:rPr>
              <a:t>MFjno</a:t>
            </a:r>
            <a:r>
              <a:rPr lang="cs-CZ" sz="2400" dirty="0" smtClean="0"/>
              <a:t>.</a:t>
            </a:r>
          </a:p>
          <a:p>
            <a:pPr>
              <a:buNone/>
            </a:pPr>
            <a:endParaRPr lang="cs-CZ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Relativní výška tónu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lze jí vyjádřit také jako podíl jejich frekvencí, podle čehož se vyjadřují hudební intervaly:</a:t>
            </a:r>
          </a:p>
          <a:p>
            <a:pPr>
              <a:buFont typeface="Wingdings" pitchFamily="2" charset="2"/>
              <a:buChar char="ü"/>
            </a:pPr>
            <a:r>
              <a:rPr lang="cs-CZ" dirty="0" smtClean="0"/>
              <a:t>1. oktáva - poměr frekvencí je 2:1 (tedy tón o oktávu vyšší má dvojnásobnou frekvenci) ;</a:t>
            </a:r>
          </a:p>
          <a:p>
            <a:pPr>
              <a:buFont typeface="Wingdings" pitchFamily="2" charset="2"/>
              <a:buChar char="ü"/>
            </a:pPr>
            <a:r>
              <a:rPr lang="cs-CZ" dirty="0" smtClean="0"/>
              <a:t>2. kvinta - poměr frekvencí je 3:2 ;</a:t>
            </a:r>
          </a:p>
          <a:p>
            <a:pPr>
              <a:buFont typeface="Wingdings" pitchFamily="2" charset="2"/>
              <a:buChar char="ü"/>
            </a:pPr>
            <a:r>
              <a:rPr lang="cs-CZ" dirty="0" smtClean="0"/>
              <a:t>3. kvarta - poměr frekvencí je 4:3 ;</a:t>
            </a:r>
          </a:p>
          <a:p>
            <a:pPr>
              <a:buFont typeface="Wingdings" pitchFamily="2" charset="2"/>
              <a:buChar char="ü"/>
            </a:pPr>
            <a:r>
              <a:rPr lang="cs-CZ" dirty="0" smtClean="0"/>
              <a:t>4. velká tercie - poměr frekvencí je 5:4; </a:t>
            </a:r>
          </a:p>
          <a:p>
            <a:pPr>
              <a:buFont typeface="Wingdings" pitchFamily="2" charset="2"/>
              <a:buChar char="ü"/>
            </a:pPr>
            <a:r>
              <a:rPr lang="cs-CZ" dirty="0" smtClean="0"/>
              <a:t>5. malý půltón - poměr frekvencí je 25:24 .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Ladění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temperované - oktáva je rozdělena na 12 hudebních intervalů (půltónů) s relativní výškou ; používá se u klávesových nástrojů. </a:t>
            </a:r>
          </a:p>
          <a:p>
            <a:r>
              <a:rPr lang="cs-CZ" dirty="0" smtClean="0"/>
              <a:t>přirozené - hudební intervaly jsou vyjádřeny poměrem přirozených čísel; používá se u hudebních nástrojů, kde lze přímo ovlivnit výšku tónu (housle, kytara, …);</a:t>
            </a:r>
          </a:p>
          <a:p>
            <a:r>
              <a:rPr lang="cs-CZ" dirty="0" smtClean="0"/>
              <a:t>MFCHT str.160.</a:t>
            </a:r>
          </a:p>
          <a:p>
            <a:endParaRPr lang="cs-CZ" dirty="0"/>
          </a:p>
        </p:txBody>
      </p:sp>
      <p:pic>
        <p:nvPicPr>
          <p:cNvPr id="24578" name="Picture 2" descr="http://www.playpiano.com/images/Play_The_Pian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714884"/>
            <a:ext cx="2714644" cy="1950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Vlastnosti zvuku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barva tónu;</a:t>
            </a:r>
          </a:p>
          <a:p>
            <a:pPr>
              <a:buFont typeface="Wingdings" pitchFamily="2" charset="2"/>
              <a:buChar char="ü"/>
            </a:pPr>
            <a:r>
              <a:rPr lang="cs-CZ" dirty="0" smtClean="0"/>
              <a:t>každý tón má pro naše ucho zcela charakteristický zvuk;</a:t>
            </a:r>
          </a:p>
          <a:p>
            <a:pPr>
              <a:buFont typeface="Wingdings" pitchFamily="2" charset="2"/>
              <a:buChar char="ü"/>
            </a:pPr>
            <a:r>
              <a:rPr lang="cs-CZ" dirty="0" smtClean="0"/>
              <a:t>určena nejen počtem vyšších harmonických tónů obsažených ve složeném tónu, ale také jejich amplitudami;</a:t>
            </a:r>
          </a:p>
          <a:p>
            <a:pPr>
              <a:buFont typeface="Wingdings" pitchFamily="2" charset="2"/>
              <a:buChar char="ü"/>
            </a:pPr>
            <a:r>
              <a:rPr lang="cs-CZ" dirty="0" smtClean="0"/>
              <a:t>umožňuje sluchem odlišit dva složené tóny, které mohou mít stejnou absolutní výšku a které jsou vydávány dvěma různými zdroji zvuku.</a:t>
            </a:r>
          </a:p>
          <a:p>
            <a:pPr>
              <a:buFont typeface="Wingdings" pitchFamily="2" charset="2"/>
              <a:buChar char="ü"/>
            </a:pPr>
            <a:endParaRPr lang="cs-CZ" dirty="0" smtClean="0"/>
          </a:p>
          <a:p>
            <a:pPr>
              <a:buFont typeface="Wingdings" pitchFamily="2" charset="2"/>
              <a:buChar char="ü"/>
            </a:pPr>
            <a:endParaRPr lang="cs-CZ" dirty="0" smtClean="0"/>
          </a:p>
          <a:p>
            <a:pPr>
              <a:buFont typeface="Wingdings" pitchFamily="2" charset="2"/>
              <a:buChar char="ü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Hlasitost a intenzita zvuku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ucho vnímá zvuk určité hlasitosti;</a:t>
            </a:r>
          </a:p>
          <a:p>
            <a:r>
              <a:rPr lang="cs-CZ" dirty="0" smtClean="0"/>
              <a:t>subjektivní veličina;</a:t>
            </a:r>
          </a:p>
          <a:p>
            <a:r>
              <a:rPr lang="cs-CZ" dirty="0" smtClean="0"/>
              <a:t>závisí na citlivosti sluchu;</a:t>
            </a:r>
          </a:p>
          <a:p>
            <a:r>
              <a:rPr lang="cs-CZ" dirty="0" smtClean="0"/>
              <a:t>objektivní veličina – intenzita zvuku I;</a:t>
            </a:r>
          </a:p>
          <a:p>
            <a:pPr algn="ctr">
              <a:buNone/>
            </a:pPr>
            <a:r>
              <a:rPr lang="cs-CZ" dirty="0" smtClean="0">
                <a:solidFill>
                  <a:srgbClr val="FF0000"/>
                </a:solidFill>
              </a:rPr>
              <a:t>Intenzita zvuku je definována podílem výkonu zvukového vlnění a plochy , kterou vlnění prochází. </a:t>
            </a:r>
          </a:p>
          <a:p>
            <a:endParaRPr lang="cs-CZ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1428728" y="5429264"/>
          <a:ext cx="1198739" cy="1142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Rovnice" r:id="rId3" imgW="406048" imgH="393359" progId="Equation.3">
                  <p:embed/>
                </p:oleObj>
              </mc:Choice>
              <mc:Fallback>
                <p:oleObj name="Rovnice" r:id="rId3" imgW="406048" imgH="393359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5429264"/>
                        <a:ext cx="1198739" cy="11429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143636" y="5715016"/>
          <a:ext cx="2291969" cy="714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Rovnice" r:id="rId5" imgW="736600" imgH="228600" progId="Equation.3">
                  <p:embed/>
                </p:oleObj>
              </mc:Choice>
              <mc:Fallback>
                <p:oleObj name="Rovnice" r:id="rId5" imgW="73660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3636" y="5715016"/>
                        <a:ext cx="2291969" cy="7143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Intenzita zvuku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intenzita zvuku je přímo úměrná energii kmitání, které zvukové vlnění v daném bodě vzbuzuje;</a:t>
            </a:r>
          </a:p>
          <a:p>
            <a:r>
              <a:rPr lang="cs-CZ" dirty="0" smtClean="0"/>
              <a:t>energie závisí na druhé mocnině amplitudy výchylky a na druhé mocnině frekvence;</a:t>
            </a:r>
          </a:p>
          <a:p>
            <a:r>
              <a:rPr lang="cs-CZ" dirty="0" smtClean="0"/>
              <a:t>intenzitu zvuku tedy určují změny tlaku vzduchu v daném místě a také výška tónu.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Intenzita zvuku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citlivost lidského ucha – 700 Hz – 6 000 Hz;</a:t>
            </a:r>
          </a:p>
          <a:p>
            <a:r>
              <a:rPr lang="cs-CZ" dirty="0" smtClean="0"/>
              <a:t>práh slyšení - </a:t>
            </a:r>
          </a:p>
          <a:p>
            <a:r>
              <a:rPr lang="cs-CZ" dirty="0" smtClean="0"/>
              <a:t>práh bolesti  -  </a:t>
            </a:r>
          </a:p>
          <a:p>
            <a:r>
              <a:rPr lang="cs-CZ" dirty="0" smtClean="0"/>
              <a:t>poměr nejmenší a největší intenzity zvuku v oblasti největší citlivosti ucha je  </a:t>
            </a:r>
          </a:p>
        </p:txBody>
      </p:sp>
      <p:pic>
        <p:nvPicPr>
          <p:cNvPr id="31746" name="Picture 2" descr="http://fyzika.jreichl.com/data/MKV_zvuk_soubory/image08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143116"/>
            <a:ext cx="2711538" cy="642942"/>
          </a:xfrm>
          <a:prstGeom prst="rect">
            <a:avLst/>
          </a:prstGeom>
          <a:noFill/>
        </p:spPr>
      </p:pic>
      <p:pic>
        <p:nvPicPr>
          <p:cNvPr id="31748" name="Picture 4" descr="http://fyzika.jreichl.com/data/MKV_zvuk_soubory/image08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714620"/>
            <a:ext cx="1643074" cy="804058"/>
          </a:xfrm>
          <a:prstGeom prst="rect">
            <a:avLst/>
          </a:prstGeom>
          <a:noFill/>
        </p:spPr>
      </p:pic>
      <p:pic>
        <p:nvPicPr>
          <p:cNvPr id="31750" name="Picture 6" descr="http://fyzika.jreichl.com/data/MKV_zvuk_soubory/image08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3786190"/>
            <a:ext cx="785818" cy="628654"/>
          </a:xfrm>
          <a:prstGeom prst="rect">
            <a:avLst/>
          </a:prstGeom>
          <a:noFill/>
        </p:spPr>
      </p:pic>
      <p:pic>
        <p:nvPicPr>
          <p:cNvPr id="31752" name="Picture 8" descr="http://ikona.pixmac.cz/4/3d-animal-animovane-captain-pixmac-ikona-7568680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4429132"/>
            <a:ext cx="2101311" cy="2428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Akustika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20" y="1643050"/>
            <a:ext cx="8229600" cy="4525963"/>
          </a:xfrm>
        </p:spPr>
        <p:txBody>
          <a:bodyPr>
            <a:noAutofit/>
          </a:bodyPr>
          <a:lstStyle/>
          <a:p>
            <a:r>
              <a:rPr lang="cs-CZ" sz="2200" dirty="0"/>
              <a:t>studuje děje,které jsou spojeny se vznikem zvukového </a:t>
            </a:r>
            <a:r>
              <a:rPr lang="cs-CZ" sz="2200" dirty="0" smtClean="0"/>
              <a:t>vlnění,šířením </a:t>
            </a:r>
            <a:r>
              <a:rPr lang="cs-CZ" sz="2200" dirty="0"/>
              <a:t>a vnímáním </a:t>
            </a:r>
            <a:r>
              <a:rPr lang="cs-CZ" sz="2200" dirty="0" smtClean="0"/>
              <a:t>zvuku sluchem</a:t>
            </a:r>
            <a:r>
              <a:rPr lang="cs-CZ" sz="2200" dirty="0"/>
              <a:t>, </a:t>
            </a:r>
            <a:endParaRPr lang="cs-CZ" sz="2200" dirty="0" smtClean="0"/>
          </a:p>
          <a:p>
            <a:r>
              <a:rPr lang="cs-CZ" sz="2200" dirty="0" smtClean="0"/>
              <a:t>dělení akustiky:</a:t>
            </a:r>
            <a:endParaRPr lang="cs-CZ" sz="2200" dirty="0"/>
          </a:p>
          <a:p>
            <a:pPr>
              <a:buFont typeface="Wingdings" pitchFamily="2" charset="2"/>
              <a:buChar char="ü"/>
            </a:pPr>
            <a:r>
              <a:rPr lang="cs-CZ" sz="2200" dirty="0"/>
              <a:t>1. fyzikální akustika - studuje způsob vzniku a </a:t>
            </a:r>
            <a:r>
              <a:rPr lang="cs-CZ" sz="2200" dirty="0" smtClean="0"/>
              <a:t>šíření zvuku;</a:t>
            </a:r>
          </a:p>
          <a:p>
            <a:pPr>
              <a:buFont typeface="Wingdings" pitchFamily="2" charset="2"/>
              <a:buChar char="ü"/>
            </a:pPr>
            <a:r>
              <a:rPr lang="cs-CZ" sz="2200" dirty="0" smtClean="0"/>
              <a:t>také se </a:t>
            </a:r>
            <a:r>
              <a:rPr lang="cs-CZ" sz="2200" dirty="0"/>
              <a:t>zabývá </a:t>
            </a:r>
            <a:r>
              <a:rPr lang="cs-CZ" sz="2200" dirty="0" smtClean="0"/>
              <a:t>odrazem zvuku  </a:t>
            </a:r>
            <a:r>
              <a:rPr lang="cs-CZ" sz="2200" dirty="0"/>
              <a:t>a pohlcováním v různých </a:t>
            </a:r>
            <a:r>
              <a:rPr lang="cs-CZ" sz="2200" dirty="0" smtClean="0"/>
              <a:t>materiálech</a:t>
            </a:r>
            <a:r>
              <a:rPr lang="cs-CZ" sz="2200" dirty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cs-CZ" sz="2200" dirty="0"/>
              <a:t>2. hudební </a:t>
            </a:r>
            <a:r>
              <a:rPr lang="cs-CZ" sz="2200" dirty="0" smtClean="0"/>
              <a:t>akustika;</a:t>
            </a:r>
            <a:endParaRPr lang="cs-CZ" sz="2200" dirty="0"/>
          </a:p>
          <a:p>
            <a:pPr>
              <a:buFont typeface="Wingdings" pitchFamily="2" charset="2"/>
              <a:buChar char="ü"/>
            </a:pPr>
            <a:r>
              <a:rPr lang="cs-CZ" sz="2200" dirty="0"/>
              <a:t>3. fyziologická akustika - se zabývá vznikem zvuku v hlasovém orgánu člověka a jeho vnímáním v </a:t>
            </a:r>
            <a:r>
              <a:rPr lang="cs-CZ" sz="2200" dirty="0" smtClean="0"/>
              <a:t>uchu;</a:t>
            </a:r>
            <a:endParaRPr lang="cs-CZ" sz="2200" dirty="0"/>
          </a:p>
          <a:p>
            <a:pPr>
              <a:buFont typeface="Wingdings" pitchFamily="2" charset="2"/>
              <a:buChar char="ü"/>
            </a:pPr>
            <a:r>
              <a:rPr lang="cs-CZ" sz="2200" dirty="0"/>
              <a:t>4. stavební akustika </a:t>
            </a:r>
            <a:r>
              <a:rPr lang="cs-CZ" sz="2200" dirty="0" smtClean="0"/>
              <a:t>–  zabývá se ozvučením místností a sálů; </a:t>
            </a:r>
            <a:endParaRPr lang="cs-CZ" sz="2200" dirty="0"/>
          </a:p>
          <a:p>
            <a:pPr>
              <a:buFont typeface="Wingdings" pitchFamily="2" charset="2"/>
              <a:buChar char="ü"/>
            </a:pPr>
            <a:r>
              <a:rPr lang="cs-CZ" sz="2200" dirty="0"/>
              <a:t>5. elektroakustika - </a:t>
            </a:r>
            <a:r>
              <a:rPr lang="cs-CZ" sz="2200" dirty="0" smtClean="0"/>
              <a:t>zabývá  se záznamem</a:t>
            </a:r>
            <a:r>
              <a:rPr lang="cs-CZ" sz="2200" dirty="0"/>
              <a:t>, reprodukcí a šířením zvuku s využitím </a:t>
            </a:r>
            <a:r>
              <a:rPr lang="cs-CZ" sz="2200" dirty="0" smtClean="0"/>
              <a:t>elektrického proudu.</a:t>
            </a:r>
            <a:endParaRPr lang="cs-CZ" sz="2200" dirty="0"/>
          </a:p>
          <a:p>
            <a:endParaRPr lang="cs-CZ" sz="2200" dirty="0"/>
          </a:p>
        </p:txBody>
      </p:sp>
      <p:pic>
        <p:nvPicPr>
          <p:cNvPr id="11266" name="Picture 2" descr="http://www.beruska8.cz/hudebnici/hudebninastroje2/4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714356"/>
            <a:ext cx="1333500" cy="133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Hlasitost, hladina intenzity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I – intenzita zvuku;</a:t>
            </a:r>
          </a:p>
          <a:p>
            <a:r>
              <a:rPr lang="cs-CZ" dirty="0" smtClean="0"/>
              <a:t>I</a:t>
            </a:r>
            <a:r>
              <a:rPr lang="cs-CZ" baseline="-25000" dirty="0" smtClean="0"/>
              <a:t>0</a:t>
            </a:r>
            <a:r>
              <a:rPr lang="cs-CZ" dirty="0" smtClean="0"/>
              <a:t> – intenzita prahu slyšení;</a:t>
            </a:r>
          </a:p>
          <a:p>
            <a:r>
              <a:rPr lang="cs-CZ" dirty="0" smtClean="0"/>
              <a:t>L – hlasitost;</a:t>
            </a:r>
          </a:p>
          <a:p>
            <a:r>
              <a:rPr lang="cs-CZ" dirty="0" smtClean="0"/>
              <a:t>potom:</a:t>
            </a:r>
          </a:p>
          <a:p>
            <a:r>
              <a:rPr lang="cs-CZ" dirty="0" smtClean="0"/>
              <a:t>jednotkou hlasitosti je 1B (bel);</a:t>
            </a:r>
          </a:p>
          <a:p>
            <a:r>
              <a:rPr lang="cs-CZ" dirty="0" smtClean="0"/>
              <a:t>dílčí jednotka 1dB (decibel).</a:t>
            </a:r>
            <a:endParaRPr lang="cs-CZ" dirty="0"/>
          </a:p>
        </p:txBody>
      </p:sp>
      <p:pic>
        <p:nvPicPr>
          <p:cNvPr id="33794" name="Picture 2" descr="http://fyzika.jreichl.com/data/MKV_zvuk_soubory/image09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888" y="2780928"/>
            <a:ext cx="4428210" cy="1437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Hlasitost zvuku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4818" name="Picture 2" descr="sluchové po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71612"/>
            <a:ext cx="6286544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Hlasitost zvuku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785786" y="1357298"/>
          <a:ext cx="7286676" cy="5143510"/>
        </p:xfrm>
        <a:graphic>
          <a:graphicData uri="http://schemas.openxmlformats.org/drawingml/2006/table">
            <a:tbl>
              <a:tblPr/>
              <a:tblGrid>
                <a:gridCol w="787043"/>
                <a:gridCol w="2856295"/>
                <a:gridCol w="815519"/>
                <a:gridCol w="2827819"/>
              </a:tblGrid>
              <a:tr h="10287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 smtClean="0">
                          <a:latin typeface="Calibri"/>
                          <a:ea typeface="Calibri"/>
                          <a:cs typeface="Times New Roman"/>
                        </a:rPr>
                        <a:t>Hlasitost </a:t>
                      </a:r>
                      <a:r>
                        <a:rPr lang="cs-CZ" sz="1400" b="1" dirty="0">
                          <a:latin typeface="Calibri"/>
                          <a:ea typeface="Calibri"/>
                          <a:cs typeface="Times New Roman"/>
                        </a:rPr>
                        <a:t>(dB)</a:t>
                      </a:r>
                      <a:endParaRPr lang="cs-CZ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 smtClean="0">
                          <a:latin typeface="Calibri"/>
                          <a:ea typeface="Calibri"/>
                          <a:cs typeface="Times New Roman"/>
                        </a:rPr>
                        <a:t>Zvuk</a:t>
                      </a:r>
                      <a:endParaRPr lang="cs-CZ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 smtClean="0">
                          <a:latin typeface="Calibri"/>
                          <a:ea typeface="Calibri"/>
                          <a:cs typeface="Times New Roman"/>
                        </a:rPr>
                        <a:t>Hlasitost </a:t>
                      </a:r>
                      <a:r>
                        <a:rPr lang="cs-CZ" sz="1400" b="1" dirty="0">
                          <a:latin typeface="Calibri"/>
                          <a:ea typeface="Calibri"/>
                          <a:cs typeface="Times New Roman"/>
                        </a:rPr>
                        <a:t>(dB)</a:t>
                      </a:r>
                      <a:endParaRPr lang="cs-CZ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 smtClean="0">
                          <a:latin typeface="Calibri"/>
                          <a:ea typeface="Calibri"/>
                          <a:cs typeface="Times New Roman"/>
                        </a:rPr>
                        <a:t>Zvuk</a:t>
                      </a:r>
                      <a:endParaRPr lang="cs-CZ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cs-CZ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práh </a:t>
                      </a:r>
                      <a:r>
                        <a:rPr lang="cs-CZ" sz="1400" dirty="0">
                          <a:latin typeface="Calibri"/>
                          <a:ea typeface="Calibri"/>
                          <a:cs typeface="Times New Roman"/>
                        </a:rPr>
                        <a:t>slyšení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70</a:t>
                      </a:r>
                      <a:endParaRPr lang="cs-CZ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hluk </a:t>
                      </a:r>
                      <a:r>
                        <a:rPr lang="cs-CZ" sz="1400" dirty="0">
                          <a:latin typeface="Calibri"/>
                          <a:ea typeface="Calibri"/>
                          <a:cs typeface="Times New Roman"/>
                        </a:rPr>
                        <a:t>na frekventované ulici, vysavač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cs-CZ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šelest </a:t>
                      </a:r>
                      <a:r>
                        <a:rPr lang="cs-CZ" sz="1400" dirty="0">
                          <a:latin typeface="Calibri"/>
                          <a:ea typeface="Calibri"/>
                          <a:cs typeface="Times New Roman"/>
                        </a:rPr>
                        <a:t>listí, venkov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80</a:t>
                      </a:r>
                      <a:endParaRPr lang="cs-CZ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křik</a:t>
                      </a:r>
                      <a:r>
                        <a:rPr lang="cs-CZ" sz="1400" dirty="0">
                          <a:latin typeface="Calibri"/>
                          <a:ea typeface="Calibri"/>
                          <a:cs typeface="Times New Roman"/>
                        </a:rPr>
                        <a:t>, symfonický orchestr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cs-CZ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šum </a:t>
                      </a:r>
                      <a:r>
                        <a:rPr lang="cs-CZ" sz="1400" dirty="0">
                          <a:latin typeface="Calibri"/>
                          <a:ea typeface="Calibri"/>
                          <a:cs typeface="Times New Roman"/>
                        </a:rPr>
                        <a:t>listí, tikot hodinek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90</a:t>
                      </a:r>
                      <a:endParaRPr lang="cs-CZ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hluk </a:t>
                      </a:r>
                      <a:r>
                        <a:rPr lang="cs-CZ" sz="1400" dirty="0">
                          <a:latin typeface="Calibri"/>
                          <a:ea typeface="Calibri"/>
                          <a:cs typeface="Times New Roman"/>
                        </a:rPr>
                        <a:t>motorových vozidel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87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cs-CZ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pouliční </a:t>
                      </a:r>
                      <a:r>
                        <a:rPr lang="cs-CZ" sz="1400" dirty="0">
                          <a:latin typeface="Calibri"/>
                          <a:ea typeface="Calibri"/>
                          <a:cs typeface="Times New Roman"/>
                        </a:rPr>
                        <a:t>hluk na tichém předměstí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cs-CZ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maximální </a:t>
                      </a:r>
                      <a:r>
                        <a:rPr lang="cs-CZ" sz="1400" dirty="0">
                          <a:latin typeface="Calibri"/>
                          <a:ea typeface="Calibri"/>
                          <a:cs typeface="Times New Roman"/>
                        </a:rPr>
                        <a:t>hluk motorky,  pneumatické kladivo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40</a:t>
                      </a:r>
                      <a:endParaRPr lang="cs-CZ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tlumený </a:t>
                      </a:r>
                      <a:r>
                        <a:rPr lang="cs-CZ" sz="1400" dirty="0">
                          <a:latin typeface="Calibri"/>
                          <a:ea typeface="Calibri"/>
                          <a:cs typeface="Times New Roman"/>
                        </a:rPr>
                        <a:t>rozhovor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110</a:t>
                      </a:r>
                      <a:endParaRPr lang="cs-CZ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obráběcí </a:t>
                      </a:r>
                      <a:r>
                        <a:rPr lang="cs-CZ" sz="1400" dirty="0">
                          <a:latin typeface="Calibri"/>
                          <a:ea typeface="Calibri"/>
                          <a:cs typeface="Times New Roman"/>
                        </a:rPr>
                        <a:t>stroje, rocková kapela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cs-CZ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normální </a:t>
                      </a:r>
                      <a:r>
                        <a:rPr lang="cs-CZ" sz="1400" dirty="0">
                          <a:latin typeface="Calibri"/>
                          <a:ea typeface="Calibri"/>
                          <a:cs typeface="Times New Roman"/>
                        </a:rPr>
                        <a:t>pouliční ruch, kancelář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120</a:t>
                      </a:r>
                      <a:endParaRPr lang="cs-CZ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startující </a:t>
                      </a:r>
                      <a:r>
                        <a:rPr lang="cs-CZ" sz="1400" dirty="0">
                          <a:latin typeface="Calibri"/>
                          <a:ea typeface="Calibri"/>
                          <a:cs typeface="Times New Roman"/>
                        </a:rPr>
                        <a:t>letadlo (1 km)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  <a:endParaRPr lang="cs-CZ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normální </a:t>
                      </a:r>
                      <a:r>
                        <a:rPr lang="cs-CZ" sz="1400" dirty="0">
                          <a:latin typeface="Calibri"/>
                          <a:ea typeface="Calibri"/>
                          <a:cs typeface="Times New Roman"/>
                        </a:rPr>
                        <a:t>hovor, ruch v davu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130</a:t>
                      </a:r>
                      <a:endParaRPr lang="cs-CZ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latin typeface="Calibri"/>
                          <a:ea typeface="Calibri"/>
                          <a:cs typeface="Times New Roman"/>
                        </a:rPr>
                        <a:t>práh bolesti</a:t>
                      </a:r>
                      <a:endParaRPr lang="cs-CZ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Hluk a zvuk v běžném životě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>
                <a:hlinkClick r:id="rId2"/>
              </a:rPr>
              <a:t>http://fyzweb.cz/clanky/index.php?id=141</a:t>
            </a:r>
            <a:endParaRPr lang="cs-CZ" smtClean="0"/>
          </a:p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Audacity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</a:t>
            </a:r>
            <a:r>
              <a:rPr lang="cs-CZ" dirty="0" smtClean="0"/>
              <a:t>puštění programu;</a:t>
            </a:r>
          </a:p>
          <a:p>
            <a:r>
              <a:rPr lang="cs-CZ" dirty="0" smtClean="0"/>
              <a:t>zobrazování jednotlivých samohlásek;</a:t>
            </a:r>
          </a:p>
          <a:p>
            <a:r>
              <a:rPr lang="cs-CZ" dirty="0" smtClean="0"/>
              <a:t>zobrazení souhlásek, ruchu a šumu;</a:t>
            </a:r>
          </a:p>
          <a:p>
            <a:r>
              <a:rPr lang="cs-CZ" dirty="0" smtClean="0"/>
              <a:t>zobrazení tónu ladičky;</a:t>
            </a:r>
          </a:p>
          <a:p>
            <a:r>
              <a:rPr lang="cs-CZ" dirty="0" smtClean="0"/>
              <a:t>zobrazení tónu a </a:t>
            </a:r>
            <a:r>
              <a:rPr lang="cs-CZ" dirty="0"/>
              <a:t> tónu </a:t>
            </a:r>
            <a:r>
              <a:rPr lang="cs-CZ" dirty="0" smtClean="0"/>
              <a:t> s dvojnásobnou frekvencí;</a:t>
            </a:r>
          </a:p>
          <a:p>
            <a:r>
              <a:rPr lang="cs-CZ" dirty="0" smtClean="0"/>
              <a:t>hry s palindromy.</a:t>
            </a:r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Děkuji za pozornost</a:t>
            </a:r>
            <a:br>
              <a:rPr lang="cs-CZ" dirty="0" smtClean="0"/>
            </a:br>
            <a:r>
              <a:rPr lang="cs-CZ" dirty="0" smtClean="0"/>
              <a:t>Marta </a:t>
            </a:r>
            <a:r>
              <a:rPr lang="cs-CZ" dirty="0" err="1" smtClean="0"/>
              <a:t>Šíbová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77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Zvukové vlnění</a:t>
            </a:r>
            <a:br>
              <a:rPr lang="cs-CZ" dirty="0" smtClean="0"/>
            </a:br>
            <a:r>
              <a:rPr lang="cs-CZ" sz="2200" dirty="0" smtClean="0">
                <a:hlinkClick r:id="rId2"/>
              </a:rPr>
              <a:t>https://www.youtube.com/watch?v=o810PkmEsOI</a:t>
            </a:r>
            <a:r>
              <a:rPr lang="cs-CZ" sz="2700" dirty="0" smtClean="0"/>
              <a:t/>
            </a:r>
            <a:br>
              <a:rPr lang="cs-CZ" sz="2700" dirty="0" smtClean="0"/>
            </a:br>
            <a:endParaRPr lang="cs-CZ" sz="27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infrazvuk – frekvence menší než 16Hz;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slyšitelný zvuk – (16Hz –16kHz);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ultrazvuk – frekvence větší než 16kHz;</a:t>
            </a:r>
          </a:p>
          <a:p>
            <a:pPr>
              <a:buFont typeface="Wingdings" pitchFamily="2" charset="2"/>
              <a:buChar char="ü"/>
            </a:pPr>
            <a:r>
              <a:rPr lang="cs-CZ" dirty="0" smtClean="0"/>
              <a:t>slyšitelný pro některé živočichy (netopýr, delfín, pes, …) </a:t>
            </a:r>
          </a:p>
          <a:p>
            <a:endParaRPr lang="cs-CZ" dirty="0"/>
          </a:p>
        </p:txBody>
      </p:sp>
      <p:pic>
        <p:nvPicPr>
          <p:cNvPr id="10242" name="Picture 2" descr="http://www.beruska8.cz/zviratkadomaci/haficimalinky2/6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5786454"/>
            <a:ext cx="609600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informací zvukem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přenosová soustava:</a:t>
            </a:r>
          </a:p>
          <a:p>
            <a:pPr>
              <a:buNone/>
            </a:pPr>
            <a:endParaRPr lang="cs-CZ" dirty="0" smtClean="0"/>
          </a:p>
          <a:p>
            <a:pPr>
              <a:buFont typeface="Wingdings" pitchFamily="2" charset="2"/>
              <a:buChar char="ü"/>
            </a:pPr>
            <a:r>
              <a:rPr lang="cs-CZ" dirty="0"/>
              <a:t> </a:t>
            </a:r>
            <a:r>
              <a:rPr lang="cs-CZ" dirty="0" smtClean="0"/>
              <a:t>zdroj zvuku;</a:t>
            </a:r>
          </a:p>
          <a:p>
            <a:pPr>
              <a:buFont typeface="Wingdings" pitchFamily="2" charset="2"/>
              <a:buChar char="ü"/>
            </a:pPr>
            <a:r>
              <a:rPr lang="cs-CZ" dirty="0" smtClean="0"/>
              <a:t>hmotné prostředí, kterým se zvuk šíří ;</a:t>
            </a:r>
          </a:p>
          <a:p>
            <a:pPr>
              <a:buFont typeface="Wingdings" pitchFamily="2" charset="2"/>
              <a:buChar char="ü"/>
            </a:pPr>
            <a:r>
              <a:rPr lang="cs-CZ" dirty="0" smtClean="0"/>
              <a:t>přijímač  zvuku (lidské ucho,mikrofon, …).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 zvuku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chvějící se pružná tělesa;</a:t>
            </a:r>
          </a:p>
          <a:p>
            <a:r>
              <a:rPr lang="cs-CZ" dirty="0" smtClean="0"/>
              <a:t>ladička, struna, membrána…</a:t>
            </a:r>
          </a:p>
          <a:p>
            <a:endParaRPr lang="cs-CZ" dirty="0"/>
          </a:p>
        </p:txBody>
      </p:sp>
      <p:pic>
        <p:nvPicPr>
          <p:cNvPr id="4" name="Picture 4" descr="G:\www\dipole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94467" y="1643050"/>
            <a:ext cx="2649533" cy="2649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G:\www\eds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4451350"/>
            <a:ext cx="3810000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G:\www\tfl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29000"/>
            <a:ext cx="5062538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Dělení zvuků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tóny (hudební tóny) - grafem závislosti intenzity (hlasitosti) zvuku na čase je periodická funkce;</a:t>
            </a:r>
          </a:p>
          <a:p>
            <a:pPr>
              <a:buFont typeface="Wingdings" pitchFamily="2" charset="2"/>
              <a:buChar char="ü"/>
            </a:pPr>
            <a:r>
              <a:rPr lang="cs-CZ" dirty="0"/>
              <a:t> </a:t>
            </a:r>
            <a:r>
              <a:rPr lang="cs-CZ" dirty="0" smtClean="0"/>
              <a:t>jednoduché a složené;</a:t>
            </a:r>
          </a:p>
          <a:p>
            <a:r>
              <a:rPr lang="cs-CZ" dirty="0" smtClean="0"/>
              <a:t>hluky (šumy, praskání, skřípání, …) - grafem závislosti intenzity (hlasitosti) na čase není periodická funkce.</a:t>
            </a:r>
          </a:p>
          <a:p>
            <a:endParaRPr lang="cs-CZ" dirty="0"/>
          </a:p>
        </p:txBody>
      </p:sp>
      <p:pic>
        <p:nvPicPr>
          <p:cNvPr id="16386" name="Picture 2" descr="http://fyzika.jreichl.com/data/MKV_zvuk_soubory/image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428868"/>
            <a:ext cx="2071702" cy="1279172"/>
          </a:xfrm>
          <a:prstGeom prst="rect">
            <a:avLst/>
          </a:prstGeom>
          <a:noFill/>
        </p:spPr>
      </p:pic>
      <p:pic>
        <p:nvPicPr>
          <p:cNvPr id="16388" name="Picture 4" descr="http://fyzika.jreichl.com/data/MKV_zvuk_soubory/image0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4864276"/>
            <a:ext cx="2462210" cy="1522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Šíření zvuku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z</a:t>
            </a:r>
            <a:r>
              <a:rPr lang="cs-CZ" dirty="0" smtClean="0"/>
              <a:t>vuk se šíří ze zdroje pouze pružným látkovým prostředím libovolného skupenství;</a:t>
            </a:r>
          </a:p>
          <a:p>
            <a:r>
              <a:rPr lang="cs-CZ" dirty="0" smtClean="0"/>
              <a:t>ve vzduchu se zvuk šíří jako podélné postupné vlnění;</a:t>
            </a:r>
          </a:p>
          <a:p>
            <a:r>
              <a:rPr lang="cs-CZ" dirty="0" smtClean="0"/>
              <a:t>dochází k periodickému stlačování a rozpínání vzduchu, což se projeví periodickými změnami tlaku vzduchu.</a:t>
            </a:r>
          </a:p>
          <a:p>
            <a:r>
              <a:rPr lang="cs-CZ" sz="2800" dirty="0" smtClean="0">
                <a:hlinkClick r:id="rId2"/>
              </a:rPr>
              <a:t>http://phet.colorado.edu/en/simulation/sound</a:t>
            </a:r>
            <a:endParaRPr lang="cs-CZ" sz="2800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Rychlost zvuku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nejdůležitější charakteristika prostředí z hlediska šíření zvuku; </a:t>
            </a:r>
          </a:p>
          <a:p>
            <a:r>
              <a:rPr lang="cs-CZ" dirty="0" smtClean="0"/>
              <a:t>17. století - pomocí výstřelu z děla umístěného ve známé vzdálenosti a měření doby, která uplyne mezi světelným zábleskem a zvukem výstřelu;</a:t>
            </a:r>
          </a:p>
          <a:p>
            <a:r>
              <a:rPr lang="cs-CZ" dirty="0" smtClean="0"/>
              <a:t>velikost rychlosti zvuku ve vzduchu závisí na složení vzduchu (nečistoty, vlhkost, …);</a:t>
            </a:r>
          </a:p>
          <a:p>
            <a:r>
              <a:rPr lang="cs-CZ" dirty="0" smtClean="0"/>
              <a:t>nejvíce na teplotě:  </a:t>
            </a:r>
          </a:p>
          <a:p>
            <a:endParaRPr lang="cs-CZ" dirty="0"/>
          </a:p>
        </p:txBody>
      </p:sp>
      <p:pic>
        <p:nvPicPr>
          <p:cNvPr id="4" name="Obrázek 3" descr="http://fyzika.jreichl.com/data/MKV_zvuk_soubory/image025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5357826"/>
            <a:ext cx="35719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Rychlost zvuku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závisí na hustotě materiálu;</a:t>
            </a:r>
          </a:p>
          <a:p>
            <a:r>
              <a:rPr lang="cs-CZ" dirty="0" smtClean="0"/>
              <a:t>na pružnosti materiálu;</a:t>
            </a:r>
          </a:p>
          <a:p>
            <a:r>
              <a:rPr lang="cs-CZ" dirty="0" smtClean="0"/>
              <a:t>projevuje se i odraz a ohyb zvuku;</a:t>
            </a:r>
          </a:p>
          <a:p>
            <a:r>
              <a:rPr lang="cs-CZ" dirty="0" smtClean="0"/>
              <a:t>ozvěna;</a:t>
            </a:r>
          </a:p>
          <a:p>
            <a:r>
              <a:rPr lang="cs-CZ" dirty="0" smtClean="0"/>
              <a:t>souvisí s vlastnostmi lidského sluchu a rychlostí zvuku ve vzduchu;</a:t>
            </a:r>
          </a:p>
          <a:p>
            <a:r>
              <a:rPr lang="cs-CZ" dirty="0" smtClean="0"/>
              <a:t>jednoslabičná ozvěna, víceslabičná ozvěna.</a:t>
            </a:r>
          </a:p>
          <a:p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662</Words>
  <Application>Microsoft Office PowerPoint</Application>
  <PresentationFormat>Předvádění na obrazovce (4:3)</PresentationFormat>
  <Paragraphs>200</Paragraphs>
  <Slides>25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1" baseType="lpstr">
      <vt:lpstr>Arial</vt:lpstr>
      <vt:lpstr>Calibri</vt:lpstr>
      <vt:lpstr>Times New Roman</vt:lpstr>
      <vt:lpstr>Wingdings</vt:lpstr>
      <vt:lpstr>Motiv sady Office</vt:lpstr>
      <vt:lpstr>Rovnice</vt:lpstr>
      <vt:lpstr>Akustika</vt:lpstr>
      <vt:lpstr>Akustika</vt:lpstr>
      <vt:lpstr> Zvukové vlnění https://www.youtube.com/watch?v=o810PkmEsOI </vt:lpstr>
      <vt:lpstr>Přenos informací zvukem</vt:lpstr>
      <vt:lpstr>Zdroje zvuku</vt:lpstr>
      <vt:lpstr>Dělení zvuků</vt:lpstr>
      <vt:lpstr>Šíření zvuku</vt:lpstr>
      <vt:lpstr>Rychlost zvuku</vt:lpstr>
      <vt:lpstr>Rychlost zvuku</vt:lpstr>
      <vt:lpstr>Rázová vlna</vt:lpstr>
      <vt:lpstr>Dopplerův jev</vt:lpstr>
      <vt:lpstr>Vlastnosti zvuku</vt:lpstr>
      <vt:lpstr>Vlastnosti zvuku</vt:lpstr>
      <vt:lpstr>Relativní výška tónu</vt:lpstr>
      <vt:lpstr>Ladění</vt:lpstr>
      <vt:lpstr>Vlastnosti zvuku</vt:lpstr>
      <vt:lpstr>Hlasitost a intenzita zvuku</vt:lpstr>
      <vt:lpstr>Intenzita zvuku</vt:lpstr>
      <vt:lpstr>Intenzita zvuku</vt:lpstr>
      <vt:lpstr>Hlasitost, hladina intenzity</vt:lpstr>
      <vt:lpstr>Hlasitost zvuku</vt:lpstr>
      <vt:lpstr>Hlasitost zvuku</vt:lpstr>
      <vt:lpstr>Hluk a zvuk v běžném životě</vt:lpstr>
      <vt:lpstr>Audacity</vt:lpstr>
      <vt:lpstr>Děkuji za pozornost Marta Šíbová</vt:lpstr>
    </vt:vector>
  </TitlesOfParts>
  <Company>GJP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Akustika</dc:title>
  <dc:creator>sibova</dc:creator>
  <cp:lastModifiedBy>Sibovi</cp:lastModifiedBy>
  <cp:revision>41</cp:revision>
  <dcterms:created xsi:type="dcterms:W3CDTF">2013-05-03T10:10:19Z</dcterms:created>
  <dcterms:modified xsi:type="dcterms:W3CDTF">2015-02-09T16:47:33Z</dcterms:modified>
</cp:coreProperties>
</file>