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301" r:id="rId4"/>
    <p:sldId id="302" r:id="rId5"/>
    <p:sldId id="295" r:id="rId6"/>
    <p:sldId id="299" r:id="rId7"/>
    <p:sldId id="282" r:id="rId8"/>
    <p:sldId id="275" r:id="rId9"/>
    <p:sldId id="283" r:id="rId10"/>
    <p:sldId id="284" r:id="rId11"/>
    <p:sldId id="280" r:id="rId12"/>
    <p:sldId id="300" r:id="rId13"/>
    <p:sldId id="296" r:id="rId14"/>
    <p:sldId id="277" r:id="rId15"/>
    <p:sldId id="278" r:id="rId16"/>
    <p:sldId id="276" r:id="rId17"/>
    <p:sldId id="279" r:id="rId18"/>
    <p:sldId id="274" r:id="rId19"/>
    <p:sldId id="257" r:id="rId20"/>
    <p:sldId id="281" r:id="rId21"/>
    <p:sldId id="270" r:id="rId22"/>
    <p:sldId id="273" r:id="rId23"/>
    <p:sldId id="269" r:id="rId24"/>
    <p:sldId id="271" r:id="rId25"/>
    <p:sldId id="272" r:id="rId26"/>
    <p:sldId id="294" r:id="rId27"/>
    <p:sldId id="258" r:id="rId28"/>
    <p:sldId id="292" r:id="rId29"/>
    <p:sldId id="293" r:id="rId30"/>
    <p:sldId id="265" r:id="rId31"/>
    <p:sldId id="304" r:id="rId32"/>
    <p:sldId id="259" r:id="rId33"/>
    <p:sldId id="262" r:id="rId34"/>
    <p:sldId id="264" r:id="rId35"/>
    <p:sldId id="263" r:id="rId36"/>
    <p:sldId id="266" r:id="rId37"/>
    <p:sldId id="268" r:id="rId38"/>
    <p:sldId id="267" r:id="rId39"/>
    <p:sldId id="306" r:id="rId40"/>
    <p:sldId id="303" r:id="rId41"/>
    <p:sldId id="260" r:id="rId42"/>
    <p:sldId id="261" r:id="rId43"/>
    <p:sldId id="297" r:id="rId44"/>
    <p:sldId id="285" r:id="rId45"/>
    <p:sldId id="305" r:id="rId46"/>
    <p:sldId id="287" r:id="rId47"/>
    <p:sldId id="286" r:id="rId48"/>
    <p:sldId id="288" r:id="rId49"/>
    <p:sldId id="289" r:id="rId50"/>
    <p:sldId id="290" r:id="rId51"/>
    <p:sldId id="291" r:id="rId52"/>
    <p:sldId id="307" r:id="rId53"/>
    <p:sldId id="308" r:id="rId54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2593" autoAdjust="0"/>
    <p:restoredTop sz="94660"/>
  </p:normalViewPr>
  <p:slideViewPr>
    <p:cSldViewPr>
      <p:cViewPr varScale="1">
        <p:scale>
          <a:sx n="79" d="100"/>
          <a:sy n="79" d="100"/>
        </p:scale>
        <p:origin x="129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922F2-D042-40FD-B987-20114FB1269F}" type="datetimeFigureOut">
              <a:rPr lang="cs-CZ"/>
              <a:pPr>
                <a:defRPr/>
              </a:pPr>
              <a:t>9.2.2015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9FE46-7872-4CD2-9037-D2B9CE0CF84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C7542-4D45-4C83-89FF-81B179B8FD35}" type="datetimeFigureOut">
              <a:rPr lang="cs-CZ"/>
              <a:pPr>
                <a:defRPr/>
              </a:pPr>
              <a:t>9.2.2015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0B56A-CB71-4445-9BB6-897C1B2C0F7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8A901-6813-4D00-B9B3-64295E7E4D1C}" type="datetimeFigureOut">
              <a:rPr lang="cs-CZ"/>
              <a:pPr>
                <a:defRPr/>
              </a:pPr>
              <a:t>9.2.2015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4460A-1B10-4579-9B18-98458883BA7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2A539-C3CD-4D6C-B4CB-3E6FB2722C38}" type="datetimeFigureOut">
              <a:rPr lang="cs-CZ"/>
              <a:pPr>
                <a:defRPr/>
              </a:pPr>
              <a:t>9.2.2015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A4685-9D36-4CAE-8660-F83253FAD69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91812-D780-4D13-A55B-0789AED53F09}" type="datetimeFigureOut">
              <a:rPr lang="cs-CZ"/>
              <a:pPr>
                <a:defRPr/>
              </a:pPr>
              <a:t>9.2.2015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611F3-2BA6-422F-982B-FBBA6672140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1D52F-DFE7-4698-8B3C-5073D1370AF5}" type="datetimeFigureOut">
              <a:rPr lang="cs-CZ"/>
              <a:pPr>
                <a:defRPr/>
              </a:pPr>
              <a:t>9.2.2015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3A706-427A-41A7-8E17-501A182793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F5165-0907-4E0F-9BA9-8801412AFCA6}" type="datetimeFigureOut">
              <a:rPr lang="cs-CZ"/>
              <a:pPr>
                <a:defRPr/>
              </a:pPr>
              <a:t>9.2.2015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F501E-7898-46BB-9446-3F5FA2CAB51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4D0E1-FC5A-40CD-BEBB-3477BBB6F779}" type="datetimeFigureOut">
              <a:rPr lang="cs-CZ"/>
              <a:pPr>
                <a:defRPr/>
              </a:pPr>
              <a:t>9.2.2015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CA39D-D5A9-4237-8CAD-672B7E3E163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9FA6F-CA74-4AFB-8725-AF39ECD80BF4}" type="datetimeFigureOut">
              <a:rPr lang="cs-CZ"/>
              <a:pPr>
                <a:defRPr/>
              </a:pPr>
              <a:t>9.2.2015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7FEAF-A9AE-41E9-A4B2-FA09BF5477D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811AD-D7A9-4F1B-BF52-1EE457BD8C59}" type="datetimeFigureOut">
              <a:rPr lang="cs-CZ"/>
              <a:pPr>
                <a:defRPr/>
              </a:pPr>
              <a:t>9.2.2015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D034A-4387-4BEE-B2A4-36E808147A7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48274-C899-48FA-A4FD-6B2E822EC980}" type="datetimeFigureOut">
              <a:rPr lang="cs-CZ"/>
              <a:pPr>
                <a:defRPr/>
              </a:pPr>
              <a:t>9.2.2015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95555-84A0-4F55-8472-6127DCD1AE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7D377D5-066F-4486-B1FE-D06DACB1ED38}" type="datetimeFigureOut">
              <a:rPr lang="cs-CZ"/>
              <a:pPr>
                <a:defRPr/>
              </a:pPr>
              <a:t>9.2.2015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2EA61F0-BD57-44C8-8DC3-C8833ECFFD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smtClean="0"/>
              <a:t>Kultura a věda v Československu ve 2. polovině 20. století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dirty="0" smtClean="0"/>
              <a:t>Autorka Jitka Kodrová</a:t>
            </a:r>
            <a:endParaRPr lang="cs-CZ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268413"/>
            <a:ext cx="7848600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Jalta – architekt Antonín </a:t>
            </a:r>
            <a:r>
              <a:rPr lang="cs-CZ" dirty="0" err="1" smtClean="0"/>
              <a:t>Tenzera</a:t>
            </a:r>
            <a:r>
              <a:rPr lang="cs-CZ" dirty="0" smtClean="0"/>
              <a:t> 1958</a:t>
            </a:r>
            <a:endParaRPr lang="cs-CZ" dirty="0"/>
          </a:p>
        </p:txBody>
      </p:sp>
      <p:sp>
        <p:nvSpPr>
          <p:cNvPr id="20483" name="Obdélník 5"/>
          <p:cNvSpPr>
            <a:spLocks noChangeArrowheads="1"/>
          </p:cNvSpPr>
          <p:nvPr/>
        </p:nvSpPr>
        <p:spPr bwMode="auto">
          <a:xfrm>
            <a:off x="3068638" y="3244850"/>
            <a:ext cx="439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>
                <a:latin typeface="Calibri" pitchFamily="34" charset="0"/>
              </a:rPr>
              <a:t>An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b="1" dirty="0" smtClean="0"/>
              <a:t>Lipno</a:t>
            </a:r>
            <a:br>
              <a:rPr lang="cs-CZ" b="1" dirty="0" smtClean="0"/>
            </a:br>
            <a:r>
              <a:rPr lang="cs-CZ" b="1" dirty="0" smtClean="0"/>
              <a:t/>
            </a:r>
            <a:br>
              <a:rPr lang="cs-CZ" b="1" dirty="0" smtClean="0"/>
            </a:br>
            <a:endParaRPr lang="cs-CZ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332038"/>
            <a:ext cx="6034088" cy="4525962"/>
          </a:xfrm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188913"/>
            <a:ext cx="3348037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>
                <a:latin typeface="Arial" charset="0"/>
              </a:rPr>
              <a:t>Sochařství</a:t>
            </a:r>
          </a:p>
        </p:txBody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r>
              <a:rPr lang="cs-CZ" smtClean="0">
                <a:latin typeface="Arial" charset="0"/>
              </a:rPr>
              <a:t>Stalinův pomník na Letné – vznikl 1950-55, Jiří a Vlasta Štursovi, Otakar Švec, stojí zde do r. 1962</a:t>
            </a:r>
          </a:p>
        </p:txBody>
      </p:sp>
      <p:pic>
        <p:nvPicPr>
          <p:cNvPr id="58373" name="Picture 5" descr="stalin_letna__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3257550"/>
            <a:ext cx="4745037" cy="3600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Hudba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Komunisté okamžitě všem sebrali a zabavili jejich podniky a znárodnily je. Veškerá hudební produkce patřila nově vzniklému národnímu podniku </a:t>
            </a:r>
            <a:r>
              <a:rPr lang="cs-CZ" u="sng" dirty="0" smtClean="0"/>
              <a:t>Supraphon</a:t>
            </a:r>
            <a:r>
              <a:rPr lang="cs-CZ" dirty="0" smtClean="0"/>
              <a:t>. Pokud se týká repertoáru, vznikly komise, které přísně hlídaly, aby hudba 'sloužila pracujícímu lidu' a nedostalo se do nic závadného.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největší 'hity': Píseň kombajnistů, Píseň práce, Píseň o Fučíkovi, Kupředu - zpátky ni krok, Píseň práce, Píseň proudových </a:t>
            </a:r>
            <a:r>
              <a:rPr lang="cs-CZ" dirty="0" err="1" smtClean="0"/>
              <a:t>stihačů</a:t>
            </a:r>
            <a:r>
              <a:rPr lang="cs-CZ" dirty="0" smtClean="0"/>
              <a:t>, Píseň Leninské výzvy, Píseň rudých námořníků, Píseň rudých sportovců, Rudý prapor, To je strana, Vpřed soudruzi směle a mnohé další šlágry, především hit největší - komunistická Internacionála, která se stala hymnou komunistů. </a:t>
            </a:r>
            <a:endParaRPr lang="cs-CZ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Lidové tradice</a:t>
            </a:r>
          </a:p>
        </p:txBody>
      </p:sp>
      <p:sp>
        <p:nvSpPr>
          <p:cNvPr id="2355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Výkladní skříní vzorné péče o kulturní dědictví národa v socialistickém Československu se staly slavnosti lidového tance a zpěvu, pořádané od roku 1946 ve Strážnici.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"Mládež pětiletky". Snímek z manifestace pracujících, uspořádané u příležitosti pátého výročí osvobození ČSR (Praha, 7. května 1950).</a:t>
            </a:r>
            <a:endParaRPr lang="cs-CZ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76375" y="2714625"/>
            <a:ext cx="6191250" cy="4143375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Mandelinka bramborová a umění propagandy</a:t>
            </a:r>
            <a:endParaRPr lang="cs-CZ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76375" y="1795463"/>
            <a:ext cx="6191250" cy="413385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Propaganda</a:t>
            </a:r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76375" y="1782763"/>
            <a:ext cx="6191250" cy="4162425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1951 – módní styl</a:t>
            </a:r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1150" y="1600200"/>
            <a:ext cx="3441700" cy="4525963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Expo 1958 -Brusel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4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5100" i="1" u="sng" dirty="0" smtClean="0"/>
              <a:t>Bruselský styl </a:t>
            </a:r>
            <a:r>
              <a:rPr lang="cs-CZ" sz="5100" dirty="0" smtClean="0"/>
              <a:t>je vžitý název pro výtvarný styl, uplatňující se v architektuře a užitém umění v Československu na konci 50., v 60. a 70. letech 20. století. Název je odvozen od fenomenálního úspěchu, který zaznamenala československá účast na EXPU 58 v Bruselu a který motivoval československou společnost k hledání nového vizuálního stylu v architektuře a užitém umění. Obecněji ho lze definovat jako měkký modernismus. Bruselský styl vznikl jako návrat k autentické tvorbě po dekádě stalinského socialistického realismu, který znamenal pro umělce a architekty nucené začleňování ideologického podtextu do díla, dodržování stanovených forem a přísnou cenzuru.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cs-CZ" sz="51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5100" dirty="0" smtClean="0"/>
              <a:t>československá účast na EXPU 58, která byla později v celosvětové konkurenci oceněna Zlatou hvězdou pro nejlepší expozici. Pavilon Československa sestával ze dvou objektů, jejichž autory byli architekti </a:t>
            </a:r>
            <a:r>
              <a:rPr lang="cs-CZ" sz="5100" u="sng" dirty="0" smtClean="0"/>
              <a:t>František </a:t>
            </a:r>
            <a:r>
              <a:rPr lang="cs-CZ" sz="5100" u="sng" dirty="0" err="1" smtClean="0"/>
              <a:t>Cubr</a:t>
            </a:r>
            <a:r>
              <a:rPr lang="cs-CZ" sz="5100" u="sng" dirty="0" smtClean="0"/>
              <a:t>, Josef Hrubý a Zdeněk Pokorný.</a:t>
            </a:r>
            <a:r>
              <a:rPr lang="cs-CZ" sz="5100" dirty="0" smtClean="0"/>
              <a:t> Prvním objektem byl samotný výstavní pavilon, druhým restaurace. </a:t>
            </a:r>
            <a:br>
              <a:rPr lang="cs-CZ" sz="5100" dirty="0" smtClean="0"/>
            </a:br>
            <a:r>
              <a:rPr lang="cs-CZ" sz="5100" dirty="0" smtClean="0"/>
              <a:t> 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1945-48</a:t>
            </a:r>
          </a:p>
        </p:txBody>
      </p:sp>
      <p:sp>
        <p:nvSpPr>
          <p:cNvPr id="14338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Snaha obrodit kulturu, ale málo času, jen 3 roky.</a:t>
            </a:r>
          </a:p>
          <a:p>
            <a:r>
              <a:rPr lang="cs-CZ" dirty="0" smtClean="0"/>
              <a:t>Vliv 2. sv. v. na tvorbu</a:t>
            </a:r>
          </a:p>
          <a:p>
            <a:r>
              <a:rPr lang="cs-CZ" dirty="0" smtClean="0"/>
              <a:t> Znárodnění kinematografie, vznik Státního filmu a FAMU-1946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Charakteristické rysy: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Bruselský styl se vyhraňuje orientací na nové materiály a technologie a s nimi spjatý estetický výraz stavby, orientace na sklo, ocel a plast, na úzkou spolupráci architektů s výtvarníky. Typická je pro něj inovace, barevnost, geometrické hříčky.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dirty="0" smtClean="0"/>
              <a:t>    V architektuře pak konsensus mezi hodnotami funkcionalismu a silným výtvarným účinkem. Využívá křivkové tvary, experimentální využití laminátu a hliníku, lehké točité schodiště. </a:t>
            </a:r>
            <a:br>
              <a:rPr lang="cs-CZ" dirty="0" smtClean="0"/>
            </a:br>
            <a:endParaRPr lang="cs-CZ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err="1"/>
              <a:t>Atomium</a:t>
            </a:r>
            <a:r>
              <a:rPr lang="cs-CZ" dirty="0"/>
              <a:t> v průběhu výstavby, v popředí Tatra 603. </a:t>
            </a:r>
          </a:p>
        </p:txBody>
      </p:sp>
      <p:pic>
        <p:nvPicPr>
          <p:cNvPr id="30722" name="Picture 2" descr="C:\Users\Jitka\Desktop\EXPO-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36825" y="1600200"/>
            <a:ext cx="4699000" cy="5257800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smtClean="0"/>
          </a:p>
        </p:txBody>
      </p:sp>
      <p:pic>
        <p:nvPicPr>
          <p:cNvPr id="31746" name="Picture 2" descr="C:\Users\Jitka\Desktop\bruselsky_sen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Restaurace Praha -</a:t>
            </a:r>
            <a:r>
              <a:rPr lang="cs-CZ" b="1" dirty="0"/>
              <a:t>Architekti</a:t>
            </a:r>
            <a:r>
              <a:rPr lang="cs-CZ" dirty="0"/>
              <a:t> </a:t>
            </a:r>
            <a:r>
              <a:rPr lang="cs-CZ" dirty="0" smtClean="0"/>
              <a:t>František </a:t>
            </a:r>
            <a:r>
              <a:rPr lang="cs-CZ" dirty="0" err="1"/>
              <a:t>Cubr</a:t>
            </a:r>
            <a:r>
              <a:rPr lang="cs-CZ" dirty="0"/>
              <a:t>, Josef Hrubý a Zdeněk Pokorný </a:t>
            </a:r>
          </a:p>
        </p:txBody>
      </p:sp>
      <p:pic>
        <p:nvPicPr>
          <p:cNvPr id="32770" name="Picture 2" descr="C:\Users\Jitka\Desktop\158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1557338"/>
            <a:ext cx="7632700" cy="5300662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/>
              <a:t>Reklamní prospekt skútru </a:t>
            </a:r>
            <a:r>
              <a:rPr lang="cs-CZ" dirty="0" err="1"/>
              <a:t>Čezeta</a:t>
            </a:r>
            <a:r>
              <a:rPr lang="cs-CZ" dirty="0"/>
              <a:t> J. F. Kocha, vyráběného od roku 1957 v ČZ Strakonice</a:t>
            </a:r>
          </a:p>
        </p:txBody>
      </p:sp>
      <p:pic>
        <p:nvPicPr>
          <p:cNvPr id="33794" name="Picture 2" descr="C:\Users\Jitka\Desktop\cezet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1773238"/>
            <a:ext cx="6697662" cy="5184775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/>
              <a:t>Jaroslav Ježek, porcelánový servis </a:t>
            </a:r>
            <a:r>
              <a:rPr lang="cs-CZ" dirty="0" err="1"/>
              <a:t>Manon</a:t>
            </a:r>
            <a:r>
              <a:rPr lang="cs-CZ" dirty="0"/>
              <a:t>, 1959</a:t>
            </a:r>
          </a:p>
        </p:txBody>
      </p:sp>
      <p:pic>
        <p:nvPicPr>
          <p:cNvPr id="34818" name="Picture 2" descr="C:\Users\Jitka\Desktop\jezek_mano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450" y="1557338"/>
            <a:ext cx="7200900" cy="5184775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Hudba</a:t>
            </a:r>
          </a:p>
        </p:txBody>
      </p:sp>
      <p:sp>
        <p:nvSpPr>
          <p:cNvPr id="35842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smtClean="0"/>
              <a:t>Rock and roll</a:t>
            </a:r>
            <a:r>
              <a:rPr lang="cs-CZ" smtClean="0"/>
              <a:t> je historické označení pro první etapu vývoje rockové hudby, hudební žánr, který se objevil v 50. letech v USA a rychle se rozšířil po celém světě. </a:t>
            </a:r>
          </a:p>
          <a:p>
            <a:r>
              <a:rPr lang="cs-CZ" smtClean="0"/>
              <a:t>Elvis Presley se v roce 1956 prosadil se svým hitem </a:t>
            </a:r>
            <a:r>
              <a:rPr lang="cs-CZ" i="1" smtClean="0"/>
              <a:t>Heartbreak Hotel</a:t>
            </a:r>
            <a:r>
              <a:rPr lang="cs-CZ" smtClean="0"/>
              <a:t> a téměř okamžitě se stal idolem mladé generace. Chuck Barry,</a:t>
            </a:r>
          </a:p>
          <a:p>
            <a:r>
              <a:rPr lang="cs-CZ" smtClean="0"/>
              <a:t>U nás: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60. léta - oživení</a:t>
            </a:r>
          </a:p>
        </p:txBody>
      </p:sp>
      <p:sp>
        <p:nvSpPr>
          <p:cNvPr id="36866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Nová vlna ve filmu: zachycuje všední realitu(Miloš Forman, Věra Chytilová, Jiří Menzel, Ivan Passer, Jan Němec…)</a:t>
            </a:r>
          </a:p>
          <a:p>
            <a:r>
              <a:rPr lang="cs-CZ" smtClean="0"/>
              <a:t>Oscar pro Čechy: Menzel – Ostře sledované vlaky - 1966, Kádár, Kloss – Obchod na korze 1965</a:t>
            </a:r>
          </a:p>
          <a:p>
            <a:pPr>
              <a:buFont typeface="Arial" charset="0"/>
              <a:buNone/>
            </a:pPr>
            <a:r>
              <a:rPr lang="cs-CZ" smtClean="0"/>
              <a:t>(další až Forman v USA – Přelet nad kukaččím hnízdem, Amadeus a Jan Svěrák – Kolja)</a:t>
            </a:r>
          </a:p>
          <a:p>
            <a:pPr>
              <a:buFont typeface="Arial" charset="0"/>
              <a:buNone/>
            </a:pPr>
            <a:endParaRPr lang="cs-CZ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Literatura , divadlo – viz čj.</a:t>
            </a:r>
          </a:p>
        </p:txBody>
      </p:sp>
      <p:sp>
        <p:nvSpPr>
          <p:cNvPr id="37890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Konference o F. Kafkovi, K. Čapkovi</a:t>
            </a:r>
          </a:p>
          <a:p>
            <a:r>
              <a:rPr lang="cs-CZ" smtClean="0"/>
              <a:t>1967 – 4. sjezd spisovatelů </a:t>
            </a:r>
          </a:p>
          <a:p>
            <a:r>
              <a:rPr lang="cs-CZ" smtClean="0"/>
              <a:t>1967 – 2000 slov – Literární listy – Ludvík Vaculík</a:t>
            </a:r>
          </a:p>
          <a:p>
            <a:r>
              <a:rPr lang="cs-CZ" smtClean="0"/>
              <a:t>Literární noviny, Kulturní život, Host do domu, Tvář, Mladý svět, My 64, Student…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Hudba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V Československu bylo slovo Bigbít, </a:t>
            </a:r>
            <a:r>
              <a:rPr lang="cs-CZ" dirty="0" err="1" smtClean="0"/>
              <a:t>Big</a:t>
            </a:r>
            <a:r>
              <a:rPr lang="cs-CZ" dirty="0" smtClean="0"/>
              <a:t> Beat , chápáno malinko odlišně jednalo se o pojem pro </a:t>
            </a:r>
            <a:r>
              <a:rPr lang="cs-CZ" dirty="0" err="1" smtClean="0"/>
              <a:t>mainstreamovou</a:t>
            </a:r>
            <a:r>
              <a:rPr lang="cs-CZ" dirty="0" smtClean="0"/>
              <a:t> populární hudbu 60. let 20. století, především v letech 1963 – 1969.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Vliv ze Západu – Beatles, </a:t>
            </a:r>
            <a:r>
              <a:rPr lang="cs-CZ" dirty="0" err="1" smtClean="0"/>
              <a:t>Rolling</a:t>
            </a:r>
            <a:r>
              <a:rPr lang="cs-CZ" dirty="0" smtClean="0"/>
              <a:t> </a:t>
            </a:r>
            <a:r>
              <a:rPr lang="cs-CZ" dirty="0" err="1" smtClean="0"/>
              <a:t>Stones</a:t>
            </a:r>
            <a:endParaRPr lang="cs-CZ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U nás: </a:t>
            </a:r>
            <a:r>
              <a:rPr lang="cs-CZ" dirty="0" err="1" smtClean="0"/>
              <a:t>Olympic</a:t>
            </a:r>
            <a:r>
              <a:rPr lang="cs-CZ" dirty="0" smtClean="0"/>
              <a:t>, Katapult, </a:t>
            </a:r>
            <a:r>
              <a:rPr lang="cs-CZ" dirty="0" err="1" smtClean="0"/>
              <a:t>Sputnici</a:t>
            </a:r>
            <a:r>
              <a:rPr lang="cs-CZ" dirty="0" smtClean="0"/>
              <a:t>,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Matadors</a:t>
            </a:r>
            <a:r>
              <a:rPr lang="cs-CZ" dirty="0" smtClean="0"/>
              <a:t>, Synkopy 61 a Citron.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Ze spojení s hudebními divadly(Semafor, Rokoko…) vyrostli: Waldemar Matuška, Eva </a:t>
            </a:r>
            <a:r>
              <a:rPr lang="cs-CZ" dirty="0" err="1" smtClean="0"/>
              <a:t>Pilarová</a:t>
            </a:r>
            <a:r>
              <a:rPr lang="cs-CZ" dirty="0" smtClean="0"/>
              <a:t>, Karel </a:t>
            </a:r>
            <a:r>
              <a:rPr lang="cs-CZ" dirty="0" err="1" smtClean="0"/>
              <a:t>Gott</a:t>
            </a:r>
            <a:endParaRPr lang="cs-CZ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>
                <a:latin typeface="Arial" charset="0"/>
              </a:rPr>
              <a:t>Architektura  </a:t>
            </a:r>
          </a:p>
        </p:txBody>
      </p:sp>
      <p:sp>
        <p:nvSpPr>
          <p:cNvPr id="5939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>
                <a:latin typeface="Arial" charset="0"/>
              </a:rPr>
              <a:t>Obnova památek – přestavba Karolina , obnova Betlémské kaple, (dostavba poničeného kláštera Emauzy – </a:t>
            </a:r>
            <a:r>
              <a:rPr lang="cs-CZ" dirty="0" err="1" smtClean="0">
                <a:latin typeface="Arial" charset="0"/>
              </a:rPr>
              <a:t>poč</a:t>
            </a:r>
            <a:r>
              <a:rPr lang="cs-CZ" dirty="0" smtClean="0">
                <a:latin typeface="Arial" charset="0"/>
              </a:rPr>
              <a:t>. 50. let)</a:t>
            </a:r>
          </a:p>
        </p:txBody>
      </p:sp>
      <p:pic>
        <p:nvPicPr>
          <p:cNvPr id="48130" name="Picture 2" descr="http://upload.wikimedia.org/wikipedia/commons/thumb/2/25/Emauzy.jpg/300px-Emauz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284984"/>
            <a:ext cx="4788024" cy="3573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Architektura</a:t>
            </a:r>
            <a:r>
              <a:rPr lang="cs-CZ" smtClean="0">
                <a:latin typeface="Arial" charset="0"/>
              </a:rPr>
              <a:t> – styl hi-tech  </a:t>
            </a:r>
          </a:p>
        </p:txBody>
      </p:sp>
      <p:sp>
        <p:nvSpPr>
          <p:cNvPr id="39938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latin typeface="Arial" charset="0"/>
              </a:rPr>
              <a:t>inspirace ve funkcionalismu plus nové materiály, důraz na technologickou a technickou složky, konstrukční systém – kovová uzavřená silná okna, plechy z nerezové oceli, od 90. let tzv. inteligentní fasády (solární energie a přirozené větrání)</a:t>
            </a:r>
            <a:endParaRPr lang="cs-CZ" dirty="0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Grp="1"/>
          </p:cNvSpPr>
          <p:nvPr>
            <p:ph type="body" idx="4294967295"/>
          </p:nvPr>
        </p:nvSpPr>
        <p:spPr>
          <a:xfrm>
            <a:off x="0" y="0"/>
            <a:ext cx="8229600" cy="6858000"/>
          </a:xfrm>
        </p:spPr>
        <p:txBody>
          <a:bodyPr/>
          <a:lstStyle/>
          <a:p>
            <a:r>
              <a:rPr lang="cs-CZ" smtClean="0"/>
              <a:t>Vysílač Ještěd –architekt – </a:t>
            </a:r>
            <a:r>
              <a:rPr lang="cs-CZ" smtClean="0">
                <a:latin typeface="Arial" charset="0"/>
              </a:rPr>
              <a:t>Karel </a:t>
            </a:r>
            <a:r>
              <a:rPr lang="cs-CZ" smtClean="0"/>
              <a:t>Hubáček – stavba století</a:t>
            </a:r>
            <a:r>
              <a:rPr lang="cs-CZ" smtClean="0">
                <a:latin typeface="Arial" charset="0"/>
              </a:rPr>
              <a:t>, Václav Aulický – TV věž Žižkov</a:t>
            </a:r>
          </a:p>
        </p:txBody>
      </p:sp>
      <p:pic>
        <p:nvPicPr>
          <p:cNvPr id="62469" name="Picture 5" descr="zizkovska-vez-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1143000"/>
            <a:ext cx="3714750" cy="5715000"/>
          </a:xfrm>
          <a:prstGeom prst="rect">
            <a:avLst/>
          </a:prstGeom>
          <a:noFill/>
        </p:spPr>
      </p:pic>
      <p:pic>
        <p:nvPicPr>
          <p:cNvPr id="62470" name="Picture 2" descr="C:\Users\Jitka\Desktop\Ještěd_files\12378453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4313"/>
            <a:ext cx="3348038" cy="499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70. léta - normalizace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u="sng" dirty="0" smtClean="0"/>
              <a:t>Velké stavby</a:t>
            </a:r>
            <a:r>
              <a:rPr lang="cs-CZ" dirty="0" smtClean="0"/>
              <a:t>: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jaderné elektrárny (</a:t>
            </a:r>
            <a:r>
              <a:rPr lang="cs-CZ" dirty="0" err="1" smtClean="0"/>
              <a:t>Jaslovské</a:t>
            </a:r>
            <a:r>
              <a:rPr lang="cs-CZ" dirty="0" smtClean="0"/>
              <a:t> Bohunice, Dukovany)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Gabčíkovo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Metro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Nuselský most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Palác kultury, Nová scéna ND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Dálnice Praha –Bratislava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Obchodní střediska, kulturní domy (Kotva, Máj)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Lidé – kultura  chat a chalup</a:t>
            </a:r>
            <a:endParaRPr lang="cs-CZ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http://www.coimex.sk/ganet/coimex/travel.nsf/pages/EC1508602BD66CF8802570B60039F37B/$FILE/2_ACOX-6JZKL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Nadpis 5"/>
          <p:cNvSpPr>
            <a:spLocks noGrp="1"/>
          </p:cNvSpPr>
          <p:nvPr>
            <p:ph type="title" idx="4294967295"/>
          </p:nvPr>
        </p:nvSpPr>
        <p:spPr>
          <a:xfrm>
            <a:off x="0" y="4800600"/>
            <a:ext cx="5486400" cy="5667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Gabčíkovo – vodní dílo</a:t>
            </a:r>
            <a:endParaRPr lang="cs-CZ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C:\Users\Jitka\Desktop\jader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Nuselský most</a:t>
            </a:r>
          </a:p>
        </p:txBody>
      </p:sp>
      <p:pic>
        <p:nvPicPr>
          <p:cNvPr id="44034" name="Picture 1" descr="C:\Users\Jitka\Desktop\124951m-nuselsky-mos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38250" y="1268413"/>
            <a:ext cx="7905750" cy="5589587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Obchodní dům Máj -architekti – </a:t>
            </a:r>
            <a:r>
              <a:rPr lang="cs-CZ" dirty="0" err="1" smtClean="0"/>
              <a:t>Eisler</a:t>
            </a:r>
            <a:r>
              <a:rPr lang="cs-CZ" dirty="0" smtClean="0"/>
              <a:t>,</a:t>
            </a:r>
            <a:r>
              <a:rPr lang="cs-CZ" dirty="0" err="1" smtClean="0"/>
              <a:t>Rajniš</a:t>
            </a:r>
            <a:r>
              <a:rPr lang="cs-CZ" dirty="0" smtClean="0"/>
              <a:t>, Masák, </a:t>
            </a:r>
            <a:endParaRPr lang="cs-CZ" dirty="0"/>
          </a:p>
        </p:txBody>
      </p:sp>
      <p:pic>
        <p:nvPicPr>
          <p:cNvPr id="45058" name="Picture 2" descr="C:\Users\Jitka\Desktop\Obchodní_dům_Máj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76550" y="1600200"/>
            <a:ext cx="4648200" cy="5257800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Věra a Vladimír Machoninovi</a:t>
            </a:r>
          </a:p>
        </p:txBody>
      </p:sp>
      <p:pic>
        <p:nvPicPr>
          <p:cNvPr id="46082" name="Picture 2" descr="C:\Users\Jitka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79613" y="1412875"/>
            <a:ext cx="6553200" cy="5445125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Nová scéna ND – 1977-83, Karel </a:t>
            </a:r>
            <a:r>
              <a:rPr lang="cs-CZ" dirty="0" err="1" smtClean="0"/>
              <a:t>Prager</a:t>
            </a:r>
            <a:r>
              <a:rPr lang="cs-CZ" dirty="0" smtClean="0"/>
              <a:t>, Bohuslav </a:t>
            </a:r>
            <a:r>
              <a:rPr lang="cs-CZ" dirty="0" err="1" smtClean="0"/>
              <a:t>Fukchs</a:t>
            </a:r>
            <a:r>
              <a:rPr lang="cs-CZ" dirty="0" smtClean="0"/>
              <a:t>, sklo – Stanislav </a:t>
            </a:r>
            <a:r>
              <a:rPr lang="cs-CZ" dirty="0" err="1" smtClean="0"/>
              <a:t>Libenský</a:t>
            </a:r>
            <a:endParaRPr lang="cs-CZ" dirty="0"/>
          </a:p>
        </p:txBody>
      </p:sp>
      <p:pic>
        <p:nvPicPr>
          <p:cNvPr id="47106" name="Picture 2" descr="C:\Users\Jitka\Desktop\800px-Praha_Nova_Scen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74750" y="1773238"/>
            <a:ext cx="7358063" cy="4968875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Karel </a:t>
            </a:r>
            <a:r>
              <a:rPr lang="cs-CZ" dirty="0" err="1" smtClean="0"/>
              <a:t>Prager</a:t>
            </a:r>
            <a:endParaRPr lang="cs-CZ" dirty="0"/>
          </a:p>
        </p:txBody>
      </p:sp>
      <p:pic>
        <p:nvPicPr>
          <p:cNvPr id="4" name="Zástupný symbol pro obsah 3" descr="http://www.homemag.cz/assets/clanky/2009-09/clanek00243/title_clanek0024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0608" y="2601119"/>
            <a:ext cx="5433392" cy="4256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0" name="Picture 2" descr="http://www.praha5.cz/obrazek/138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52736"/>
            <a:ext cx="3779912" cy="33225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cs-CZ" sz="4000" smtClean="0">
                <a:latin typeface="Arial" charset="0"/>
              </a:rPr>
              <a:t>Arch.Jaroslav Fragner – rekonstrukce hist. objektů</a:t>
            </a:r>
          </a:p>
        </p:txBody>
      </p:sp>
      <p:sp>
        <p:nvSpPr>
          <p:cNvPr id="60419" name="Rectangle 3"/>
          <p:cNvSpPr>
            <a:spLocks noGrp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r>
              <a:rPr lang="cs-CZ" smtClean="0">
                <a:latin typeface="Arial" charset="0"/>
              </a:rPr>
              <a:t>1947 -62 Betlémská kaple,  1946 -50 Karolinum</a:t>
            </a:r>
          </a:p>
        </p:txBody>
      </p:sp>
      <p:pic>
        <p:nvPicPr>
          <p:cNvPr id="60421" name="Picture 5" descr="karolinum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3357563"/>
            <a:ext cx="3810000" cy="3000375"/>
          </a:xfrm>
          <a:prstGeom prst="rect">
            <a:avLst/>
          </a:prstGeom>
          <a:noFill/>
        </p:spPr>
      </p:pic>
      <p:pic>
        <p:nvPicPr>
          <p:cNvPr id="60423" name="Picture 7" descr="220px-Betlemska_kap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2565400"/>
            <a:ext cx="3968750" cy="29511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cs-CZ" sz="4000" smtClean="0">
                <a:latin typeface="Arial" charset="0"/>
              </a:rPr>
              <a:t>Klasický panelový dům – masivní výstavba 70.-80. let</a:t>
            </a:r>
          </a:p>
        </p:txBody>
      </p:sp>
      <p:sp>
        <p:nvSpPr>
          <p:cNvPr id="61445" name="AutoShape 5" descr="9k="/>
          <p:cNvSpPr>
            <a:spLocks noChangeAspect="1" noChangeArrowheads="1"/>
          </p:cNvSpPr>
          <p:nvPr/>
        </p:nvSpPr>
        <p:spPr bwMode="auto">
          <a:xfrm>
            <a:off x="144463" y="46038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cs-CZ"/>
          </a:p>
        </p:txBody>
      </p:sp>
      <p:sp>
        <p:nvSpPr>
          <p:cNvPr id="61447" name="AutoShape 7" descr="9k="/>
          <p:cNvSpPr>
            <a:spLocks noChangeAspect="1" noChangeArrowheads="1"/>
          </p:cNvSpPr>
          <p:nvPr/>
        </p:nvSpPr>
        <p:spPr bwMode="auto">
          <a:xfrm>
            <a:off x="144463" y="46038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cs-CZ"/>
          </a:p>
        </p:txBody>
      </p:sp>
      <p:sp>
        <p:nvSpPr>
          <p:cNvPr id="61449" name="AutoShape 9" descr="9k="/>
          <p:cNvSpPr>
            <a:spLocks noChangeAspect="1" noChangeArrowheads="1"/>
          </p:cNvSpPr>
          <p:nvPr/>
        </p:nvSpPr>
        <p:spPr bwMode="auto">
          <a:xfrm>
            <a:off x="144463" y="46038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cs-CZ"/>
          </a:p>
        </p:txBody>
      </p:sp>
      <p:pic>
        <p:nvPicPr>
          <p:cNvPr id="61451" name="Picture 11" descr="20664-542624-1_shutterstock_61999039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484313"/>
            <a:ext cx="7416800" cy="53736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Oficiální kultura</a:t>
            </a:r>
          </a:p>
        </p:txBody>
      </p:sp>
      <p:sp>
        <p:nvSpPr>
          <p:cNvPr id="48130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Sport – spartakiády</a:t>
            </a:r>
          </a:p>
          <a:p>
            <a:r>
              <a:rPr lang="cs-CZ" smtClean="0"/>
              <a:t>Televizní seriály: Třicet případu majora Zemana, Žena za pultem, Muž na radnici</a:t>
            </a:r>
          </a:p>
          <a:p>
            <a:r>
              <a:rPr lang="cs-CZ" smtClean="0"/>
              <a:t>Ein kessel buntes</a:t>
            </a:r>
          </a:p>
          <a:p>
            <a:r>
              <a:rPr lang="cs-CZ" smtClean="0"/>
              <a:t>Zlatý slavík, Politická píseň –Sokolovo</a:t>
            </a:r>
          </a:p>
          <a:p>
            <a:r>
              <a:rPr lang="cs-CZ" smtClean="0"/>
              <a:t>Hudba – popový mainstream </a:t>
            </a:r>
          </a:p>
          <a:p>
            <a:endParaRPr lang="cs-CZ" smtClean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Spartakiáda 1980</a:t>
            </a:r>
          </a:p>
        </p:txBody>
      </p:sp>
      <p:pic>
        <p:nvPicPr>
          <p:cNvPr id="49154" name="Picture 1" descr="C:\Users\Jitka\Desktop\8606bdb6f1fa707fc6ca309943eea4838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550" y="1196975"/>
            <a:ext cx="7191375" cy="5661025"/>
          </a:xfr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Underground</a:t>
            </a:r>
          </a:p>
        </p:txBody>
      </p:sp>
      <p:sp>
        <p:nvSpPr>
          <p:cNvPr id="50178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Hudba: Plastic People of the Universe, </a:t>
            </a:r>
          </a:p>
          <a:p>
            <a:r>
              <a:rPr lang="cs-CZ" smtClean="0"/>
              <a:t>Literatura – samizdatově zakázaní autoři</a:t>
            </a:r>
          </a:p>
          <a:p>
            <a:r>
              <a:rPr lang="cs-CZ" smtClean="0"/>
              <a:t>Časopisy: Revolver revue, Vokno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90. léta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Kombinací tvořivosti našich a zahraničních architektů s možnostmi použití nových stavebních technologií postupně vznikají hodnotná stavební díla evropského formátu.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Přes poměrně silný vliv na směřování naší architektury ze strany zahraničních oborníků byla dosti silná a početná tehdy československých tvůrčích architektů, která se v 90. letech ocitla v čele vývoje (</a:t>
            </a:r>
            <a:r>
              <a:rPr lang="cs-CZ" u="sng" dirty="0" smtClean="0"/>
              <a:t>Přikryl, Pleskot, </a:t>
            </a:r>
            <a:r>
              <a:rPr lang="cs-CZ" u="sng" dirty="0" err="1" smtClean="0"/>
              <a:t>Lábus</a:t>
            </a:r>
            <a:r>
              <a:rPr lang="cs-CZ" u="sng" dirty="0" smtClean="0"/>
              <a:t>, </a:t>
            </a:r>
            <a:r>
              <a:rPr lang="cs-CZ" u="sng" dirty="0" err="1" smtClean="0"/>
              <a:t>Rajniš</a:t>
            </a:r>
            <a:r>
              <a:rPr lang="cs-CZ" u="sng" dirty="0" smtClean="0"/>
              <a:t>, Suchomel, </a:t>
            </a:r>
            <a:r>
              <a:rPr lang="cs-CZ" u="sng" dirty="0" err="1" smtClean="0"/>
              <a:t>Milunič</a:t>
            </a:r>
            <a:r>
              <a:rPr lang="cs-CZ" u="sng" dirty="0" smtClean="0"/>
              <a:t>, Línek, </a:t>
            </a:r>
            <a:r>
              <a:rPr lang="cs-CZ" u="sng" dirty="0" err="1" smtClean="0"/>
              <a:t>Pelčák</a:t>
            </a:r>
            <a:r>
              <a:rPr lang="cs-CZ" u="sng" dirty="0" smtClean="0"/>
              <a:t>, </a:t>
            </a:r>
            <a:r>
              <a:rPr lang="cs-CZ" u="sng" dirty="0" err="1" smtClean="0"/>
              <a:t>Hrůša</a:t>
            </a:r>
            <a:r>
              <a:rPr lang="cs-CZ" u="sng" dirty="0" smtClean="0"/>
              <a:t>, Burian </a:t>
            </a:r>
            <a:r>
              <a:rPr lang="cs-CZ" dirty="0" smtClean="0"/>
              <a:t>aj.). Tato skupina nejen ovlivnila další vývoj </a:t>
            </a:r>
            <a:r>
              <a:rPr lang="cs-CZ" dirty="0" err="1" smtClean="0"/>
              <a:t>čs</a:t>
            </a:r>
            <a:r>
              <a:rPr lang="cs-CZ" dirty="0" smtClean="0"/>
              <a:t> architektury, ale vychovala novou mladou generaci.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cs-CZ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Dekonstruktivismus v architektuře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vyšel z postmoderny. Je </a:t>
            </a:r>
            <a:r>
              <a:rPr lang="cs-CZ" dirty="0" err="1" smtClean="0"/>
              <a:t>charekteristický</a:t>
            </a:r>
            <a:r>
              <a:rPr lang="cs-CZ" dirty="0" smtClean="0"/>
              <a:t> kouskováním, posouváním povrchů a vlnitými tvary, které schválně křiví a rozrušují architektonické prvky. Výsledný vzhled budovy vyvolává pocit nepředvídatelnosti a přitom kontrolovaného chaosu. </a:t>
            </a:r>
            <a:endParaRPr lang="cs-CZ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Tančící dům</a:t>
            </a:r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5050" y="1495425"/>
            <a:ext cx="5111750" cy="3408363"/>
          </a:xfrm>
        </p:spPr>
      </p:pic>
      <p:sp>
        <p:nvSpPr>
          <p:cNvPr id="52227" name="Zástupný symbol pro text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sz="2000" smtClean="0"/>
              <a:t>V českém časopisu Architekt se stavba dostala mezi pět nejvýznamnějších českých staveb 90. let. Tančící dům navrhl </a:t>
            </a:r>
            <a:r>
              <a:rPr lang="cs-CZ" sz="2000" u="sng" smtClean="0"/>
              <a:t>Vlado Milunić </a:t>
            </a:r>
            <a:r>
              <a:rPr lang="cs-CZ" sz="2000" smtClean="0"/>
              <a:t>spolu s Frankem </a:t>
            </a:r>
            <a:r>
              <a:rPr lang="cs-CZ" sz="2000" u="sng" smtClean="0"/>
              <a:t>O. Gehrym.</a:t>
            </a:r>
          </a:p>
          <a:p>
            <a:r>
              <a:rPr lang="cs-CZ" sz="2000" smtClean="0"/>
              <a:t>Své pojmenování získala díky svým věžím, které připomínají postavy tanečníků Ginger Rogersové a Freda Astaira. Tanečníka představuje věž kamenná a jeho partnerku věž skleněná.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Eva </a:t>
            </a:r>
            <a:r>
              <a:rPr lang="cs-CZ" dirty="0" err="1" smtClean="0"/>
              <a:t>Jiřičná</a:t>
            </a:r>
            <a:r>
              <a:rPr lang="cs-CZ" dirty="0" smtClean="0"/>
              <a:t> – Oranžerie na Pražském hradě, Univerzita T. Bati ve Zlíně</a:t>
            </a:r>
            <a:endParaRPr lang="cs-CZ" dirty="0"/>
          </a:p>
        </p:txBody>
      </p:sp>
      <p:pic>
        <p:nvPicPr>
          <p:cNvPr id="532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2517775"/>
            <a:ext cx="4038600" cy="2690813"/>
          </a:xfrm>
        </p:spPr>
      </p:pic>
      <p:pic>
        <p:nvPicPr>
          <p:cNvPr id="532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7900" y="2565400"/>
            <a:ext cx="4176713" cy="2592388"/>
          </a:xfr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Jan </a:t>
            </a:r>
            <a:r>
              <a:rPr lang="cs-CZ" dirty="0" err="1" smtClean="0"/>
              <a:t>Kaplický</a:t>
            </a:r>
            <a:r>
              <a:rPr lang="cs-CZ" dirty="0" smtClean="0"/>
              <a:t>- obchodní dům </a:t>
            </a:r>
            <a:r>
              <a:rPr lang="cs-CZ" dirty="0" err="1" smtClean="0"/>
              <a:t>Selfridges</a:t>
            </a:r>
            <a:r>
              <a:rPr lang="cs-CZ" dirty="0" smtClean="0"/>
              <a:t>, </a:t>
            </a:r>
            <a:r>
              <a:rPr lang="cs-CZ" smtClean="0"/>
              <a:t>návrh knihovny</a:t>
            </a:r>
            <a:endParaRPr lang="cs-CZ" dirty="0"/>
          </a:p>
        </p:txBody>
      </p:sp>
      <p:pic>
        <p:nvPicPr>
          <p:cNvPr id="5427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347913"/>
            <a:ext cx="4495800" cy="3602037"/>
          </a:xfrm>
        </p:spPr>
      </p:pic>
      <p:pic>
        <p:nvPicPr>
          <p:cNvPr id="5" name="Zástupný symbol pro obsah 4" descr="http://media.novinky.cz/900/119004-original-ob6i9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420824"/>
            <a:ext cx="4038600" cy="2884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Výtvarníci</a:t>
            </a:r>
          </a:p>
        </p:txBody>
      </p:sp>
      <p:sp>
        <p:nvSpPr>
          <p:cNvPr id="55298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Nová centra moderního umění: DOX, Meetfactory, Trafačka…</a:t>
            </a:r>
          </a:p>
          <a:p>
            <a:r>
              <a:rPr lang="cs-CZ" smtClean="0"/>
              <a:t>David Černý, Jiří David, Krištof Kintera…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Hudba 40. léta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cs-CZ" dirty="0" smtClean="0"/>
              <a:t>Koncem třicátých let dorazil konečně s větším zpožděním i k nám americký swing. </a:t>
            </a:r>
            <a:r>
              <a:rPr lang="cs-CZ" dirty="0" smtClean="0">
                <a:latin typeface="Arial" charset="0"/>
              </a:rPr>
              <a:t>Ve 40. letech </a:t>
            </a:r>
            <a:r>
              <a:rPr lang="cs-CZ" dirty="0" smtClean="0"/>
              <a:t>swing </a:t>
            </a:r>
            <a:r>
              <a:rPr lang="cs-CZ" dirty="0" smtClean="0">
                <a:latin typeface="Arial" charset="0"/>
              </a:rPr>
              <a:t> a jazz zcela převládl.</a:t>
            </a:r>
            <a:r>
              <a:rPr lang="cs-CZ" dirty="0" smtClean="0"/>
              <a:t> </a:t>
            </a:r>
          </a:p>
          <a:p>
            <a:pPr>
              <a:lnSpc>
                <a:spcPct val="80000"/>
              </a:lnSpc>
            </a:pPr>
            <a:r>
              <a:rPr lang="cs-CZ" dirty="0" smtClean="0"/>
              <a:t>Orchestr Karla Vlacha, </a:t>
            </a:r>
            <a:r>
              <a:rPr lang="cs-CZ" dirty="0" smtClean="0">
                <a:latin typeface="Arial" charset="0"/>
              </a:rPr>
              <a:t>R. A. Dvorský, </a:t>
            </a:r>
            <a:r>
              <a:rPr lang="cs-CZ" dirty="0" err="1" smtClean="0"/>
              <a:t>Setleři</a:t>
            </a:r>
            <a:r>
              <a:rPr lang="cs-CZ" dirty="0" smtClean="0"/>
              <a:t>, sestry Allanovy, I. Zemánková, Z. </a:t>
            </a:r>
            <a:r>
              <a:rPr lang="cs-CZ" dirty="0" err="1" smtClean="0"/>
              <a:t>Vincíková</a:t>
            </a:r>
            <a:r>
              <a:rPr lang="cs-CZ" dirty="0" smtClean="0"/>
              <a:t> nebo J. Salačová </a:t>
            </a:r>
          </a:p>
          <a:p>
            <a:pPr>
              <a:lnSpc>
                <a:spcPct val="80000"/>
              </a:lnSpc>
            </a:pPr>
            <a:r>
              <a:rPr lang="cs-CZ" dirty="0" smtClean="0"/>
              <a:t>Swing a jazz po nástupu komunistů k moci jsou považovány za západní hudbu, a proto potlačovány</a:t>
            </a:r>
            <a:r>
              <a:rPr lang="cs-CZ" sz="2400" dirty="0" smtClean="0"/>
              <a:t>.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Nadpis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cs-CZ" smtClean="0"/>
              <a:t>David Černý</a:t>
            </a:r>
          </a:p>
        </p:txBody>
      </p:sp>
      <p:pic>
        <p:nvPicPr>
          <p:cNvPr id="56322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3265488"/>
            <a:ext cx="4040188" cy="3592512"/>
          </a:xfrm>
        </p:spPr>
      </p:pic>
      <p:pic>
        <p:nvPicPr>
          <p:cNvPr id="56323" name="Picture 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95738" y="4868863"/>
            <a:ext cx="2530475" cy="1989137"/>
          </a:xfrm>
        </p:spPr>
      </p:pic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836613"/>
            <a:ext cx="233362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260350"/>
            <a:ext cx="238125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575" y="1484313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7763" y="620713"/>
            <a:ext cx="3132137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Jiří David</a:t>
            </a:r>
          </a:p>
        </p:txBody>
      </p:sp>
      <p:sp>
        <p:nvSpPr>
          <p:cNvPr id="57346" name="Zástupný symbol pro text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smtClean="0"/>
          </a:p>
        </p:txBody>
      </p:sp>
      <p:sp>
        <p:nvSpPr>
          <p:cNvPr id="57347" name="Zástupný symbol pro text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cs-CZ" smtClean="0"/>
          </a:p>
        </p:txBody>
      </p:sp>
      <p:sp>
        <p:nvSpPr>
          <p:cNvPr id="57348" name="Zástupný symbol pro obsah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cs-CZ" smtClean="0"/>
          </a:p>
        </p:txBody>
      </p:sp>
      <p:pic>
        <p:nvPicPr>
          <p:cNvPr id="57349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124744"/>
            <a:ext cx="4716016" cy="5733257"/>
          </a:xfr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www.gjp1.cz/new/oppa2013/nadote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632326" cy="384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http://www.gjp1.cz/new/oppa2013/3_loga-upraven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58382"/>
            <a:ext cx="5149850" cy="44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515783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Použité zdroje: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Dějepis 4 pro gymnázia a střední školy, Jan a Jan Kuklíkovi, SPN, 2002</a:t>
            </a:r>
          </a:p>
          <a:p>
            <a:r>
              <a:rPr lang="cs-CZ"/>
              <a:t>https://www.google.cz/search?q=%C4%8Deskoslovensko+architektura+v%C3%BDtvarn%C3%A9+um%C4%9Bn%C3%AD&amp;biw=1280&amp;bih=699&amp;source=lnms&amp;tbm=isch&amp;sa=X&amp;ei=KLrYVO3KCYaXasXTgqgK&amp;ved=0CAYQ_AUoAQ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86965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50. léta</a:t>
            </a:r>
          </a:p>
        </p:txBody>
      </p:sp>
      <p:sp>
        <p:nvSpPr>
          <p:cNvPr id="16386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Oficiální tvorba podřízena socialistickému realismu</a:t>
            </a:r>
          </a:p>
          <a:p>
            <a:r>
              <a:rPr lang="cs-CZ" dirty="0" smtClean="0"/>
              <a:t>Perzekuce nepohodlných, cenzura</a:t>
            </a:r>
          </a:p>
          <a:p>
            <a:r>
              <a:rPr lang="cs-CZ" dirty="0" smtClean="0"/>
              <a:t>Emigrace 1948 – Tigrid, Peroutka…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SORELA (socialistický realismus v architektuře)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Orientaci k socialistickému realismu naznačil v Československu Sjezd národní kultury v Praze  květnu roku 1948. Během téhož roku se architekti sdružili do velkých projektových ústavů </a:t>
            </a:r>
            <a:r>
              <a:rPr lang="cs-CZ" u="sng" dirty="0" err="1" smtClean="0"/>
              <a:t>Stavoprojektů</a:t>
            </a:r>
            <a:r>
              <a:rPr lang="cs-CZ" u="sng" dirty="0" smtClean="0"/>
              <a:t>,</a:t>
            </a:r>
            <a:r>
              <a:rPr lang="cs-CZ" dirty="0" smtClean="0"/>
              <a:t> čímž se veškerá jejich tvorba radikálně kolektivizovala.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dirty="0" smtClean="0"/>
              <a:t>V 50. letech tak byla česká architektura nucena opustit linii, kterou rozvíjela moderní avantgarda a podrobit se </a:t>
            </a:r>
            <a:r>
              <a:rPr lang="cs-CZ" u="sng" dirty="0" smtClean="0"/>
              <a:t>monumentalizujícímu historismu</a:t>
            </a:r>
            <a:r>
              <a:rPr lang="cs-CZ" dirty="0" smtClean="0"/>
              <a:t>.</a:t>
            </a:r>
            <a:endParaRPr lang="cs-CZ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architektura</a:t>
            </a:r>
          </a:p>
        </p:txBody>
      </p:sp>
      <p:sp>
        <p:nvSpPr>
          <p:cNvPr id="1843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Vltavská vodní kaskáda na Vltavě – 50. léta: Lipno, Orlík, Kamýk, Slapy</a:t>
            </a:r>
          </a:p>
          <a:p>
            <a:r>
              <a:rPr lang="cs-CZ" smtClean="0"/>
              <a:t>Sovětský vzor se uplatnil především v nových městech Ostravě-Porubě, Havířově, Karviné, Novém Mostě a Kladně</a:t>
            </a:r>
          </a:p>
          <a:p>
            <a:r>
              <a:rPr lang="cs-CZ" smtClean="0"/>
              <a:t>Hotel Internacional, Jalta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836613"/>
            <a:ext cx="4284663" cy="5289550"/>
          </a:xfrm>
        </p:spPr>
      </p:pic>
      <p:sp>
        <p:nvSpPr>
          <p:cNvPr id="7" name="Zástupný symbol pro obsah 6"/>
          <p:cNvSpPr>
            <a:spLocks noGrp="1"/>
          </p:cNvSpPr>
          <p:nvPr>
            <p:ph sz="quarter" idx="4294967295"/>
          </p:nvPr>
        </p:nvSpPr>
        <p:spPr>
          <a:xfrm>
            <a:off x="5102225" y="981075"/>
            <a:ext cx="4041775" cy="5145088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u="sng" dirty="0" err="1" smtClean="0"/>
              <a:t>Internacional</a:t>
            </a:r>
            <a:r>
              <a:rPr lang="cs-CZ" u="sng" dirty="0" smtClean="0"/>
              <a:t> </a:t>
            </a:r>
            <a:r>
              <a:rPr lang="cs-CZ" dirty="0" smtClean="0"/>
              <a:t>vznikl podle projektu Františka </a:t>
            </a:r>
            <a:r>
              <a:rPr lang="cs-CZ" u="sng" dirty="0" smtClean="0"/>
              <a:t>Jeřábka</a:t>
            </a:r>
            <a:r>
              <a:rPr lang="cs-CZ" dirty="0" smtClean="0"/>
              <a:t> v letech 1952 až 1954. Iniciátorem stavby byl ministr obrany Alexej Čepička, zeď prezidenta Gottwalda. Stavba kopírující monumentální sovětské paláce, přezdívaná jako "sen šíleného cukráře", je největší věžovou stavbou tehdejší doby.</a:t>
            </a:r>
            <a:endParaRPr lang="cs-CZ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907</TotalTime>
  <Words>1266</Words>
  <Application>Microsoft Office PowerPoint</Application>
  <PresentationFormat>Předvádění na obrazovce (4:3)</PresentationFormat>
  <Paragraphs>119</Paragraphs>
  <Slides>53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53</vt:i4>
      </vt:variant>
    </vt:vector>
  </HeadingPairs>
  <TitlesOfParts>
    <vt:vector size="56" baseType="lpstr">
      <vt:lpstr>Arial</vt:lpstr>
      <vt:lpstr>Calibri</vt:lpstr>
      <vt:lpstr>Motiv sady Office</vt:lpstr>
      <vt:lpstr>Kultura a věda v Československu ve 2. polovině 20. století</vt:lpstr>
      <vt:lpstr>1945-48</vt:lpstr>
      <vt:lpstr>Architektura  </vt:lpstr>
      <vt:lpstr>Arch.Jaroslav Fragner – rekonstrukce hist. objektů</vt:lpstr>
      <vt:lpstr>Hudba 40. léta</vt:lpstr>
      <vt:lpstr>50. léta</vt:lpstr>
      <vt:lpstr>SORELA (socialistický realismus v architektuře)</vt:lpstr>
      <vt:lpstr>architektura</vt:lpstr>
      <vt:lpstr>       </vt:lpstr>
      <vt:lpstr>Jalta – architekt Antonín Tenzera 1958</vt:lpstr>
      <vt:lpstr>  Lipno  </vt:lpstr>
      <vt:lpstr>Sochařství</vt:lpstr>
      <vt:lpstr>Hudba</vt:lpstr>
      <vt:lpstr>Lidové tradice</vt:lpstr>
      <vt:lpstr>  "Mládež pětiletky". Snímek z manifestace pracujících, uspořádané u příležitosti pátého výročí osvobození ČSR (Praha, 7. května 1950).</vt:lpstr>
      <vt:lpstr>Mandelinka bramborová a umění propagandy</vt:lpstr>
      <vt:lpstr>Propaganda</vt:lpstr>
      <vt:lpstr>1951 – módní styl</vt:lpstr>
      <vt:lpstr>Expo 1958 -Brusel</vt:lpstr>
      <vt:lpstr>Prezentace aplikace PowerPoint</vt:lpstr>
      <vt:lpstr>Atomium v průběhu výstavby, v popředí Tatra 603. </vt:lpstr>
      <vt:lpstr>Prezentace aplikace PowerPoint</vt:lpstr>
      <vt:lpstr>Restaurace Praha -Architekti František Cubr, Josef Hrubý a Zdeněk Pokorný </vt:lpstr>
      <vt:lpstr>Reklamní prospekt skútru Čezeta J. F. Kocha, vyráběného od roku 1957 v ČZ Strakonice</vt:lpstr>
      <vt:lpstr>Jaroslav Ježek, porcelánový servis Manon, 1959</vt:lpstr>
      <vt:lpstr>Hudba</vt:lpstr>
      <vt:lpstr>60. léta - oživení</vt:lpstr>
      <vt:lpstr>Literatura , divadlo – viz čj.</vt:lpstr>
      <vt:lpstr>Hudba</vt:lpstr>
      <vt:lpstr>Architektura – styl hi-tech  </vt:lpstr>
      <vt:lpstr>Prezentace aplikace PowerPoint</vt:lpstr>
      <vt:lpstr>70. léta - normalizace</vt:lpstr>
      <vt:lpstr>Gabčíkovo – vodní dílo</vt:lpstr>
      <vt:lpstr>Prezentace aplikace PowerPoint</vt:lpstr>
      <vt:lpstr>Nuselský most</vt:lpstr>
      <vt:lpstr>Obchodní dům Máj -architekti – Eisler,Rajniš, Masák, </vt:lpstr>
      <vt:lpstr>Věra a Vladimír Machoninovi</vt:lpstr>
      <vt:lpstr>Nová scéna ND – 1977-83, Karel Prager, Bohuslav Fukchs, sklo – Stanislav Libenský</vt:lpstr>
      <vt:lpstr>Karel Prager</vt:lpstr>
      <vt:lpstr>Klasický panelový dům – masivní výstavba 70.-80. let</vt:lpstr>
      <vt:lpstr>Oficiální kultura</vt:lpstr>
      <vt:lpstr>Spartakiáda 1980</vt:lpstr>
      <vt:lpstr>Underground</vt:lpstr>
      <vt:lpstr>90. léta</vt:lpstr>
      <vt:lpstr>Dekonstruktivismus v architektuře </vt:lpstr>
      <vt:lpstr>Tančící dům</vt:lpstr>
      <vt:lpstr>Eva Jiřičná – Oranžerie na Pražském hradě, Univerzita T. Bati ve Zlíně</vt:lpstr>
      <vt:lpstr>Jan Kaplický- obchodní dům Selfridges, návrh knihovny</vt:lpstr>
      <vt:lpstr>Výtvarníci</vt:lpstr>
      <vt:lpstr>David Černý</vt:lpstr>
      <vt:lpstr>Jiří David</vt:lpstr>
      <vt:lpstr>Prezentace aplikace PowerPoint</vt:lpstr>
      <vt:lpstr>Použité zdroje: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Kultura a věda v Československu ve 2. polovině 20. století</dc:title>
  <dc:creator>Jitka</dc:creator>
  <cp:lastModifiedBy>Jitka Kodrová</cp:lastModifiedBy>
  <cp:revision>84</cp:revision>
  <dcterms:created xsi:type="dcterms:W3CDTF">2012-04-11T15:20:46Z</dcterms:created>
  <dcterms:modified xsi:type="dcterms:W3CDTF">2015-02-09T13:46:29Z</dcterms:modified>
</cp:coreProperties>
</file>