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61" r:id="rId3"/>
    <p:sldId id="257" r:id="rId4"/>
    <p:sldId id="262" r:id="rId5"/>
    <p:sldId id="258" r:id="rId6"/>
    <p:sldId id="267" r:id="rId7"/>
    <p:sldId id="266" r:id="rId8"/>
    <p:sldId id="270" r:id="rId9"/>
    <p:sldId id="259" r:id="rId10"/>
    <p:sldId id="271" r:id="rId11"/>
    <p:sldId id="277" r:id="rId12"/>
    <p:sldId id="272" r:id="rId13"/>
    <p:sldId id="278" r:id="rId14"/>
    <p:sldId id="276" r:id="rId15"/>
    <p:sldId id="274" r:id="rId16"/>
    <p:sldId id="268" r:id="rId17"/>
    <p:sldId id="269" r:id="rId18"/>
    <p:sldId id="275" r:id="rId19"/>
    <p:sldId id="263" r:id="rId20"/>
    <p:sldId id="284" r:id="rId21"/>
    <p:sldId id="279" r:id="rId22"/>
    <p:sldId id="280" r:id="rId23"/>
    <p:sldId id="260" r:id="rId24"/>
    <p:sldId id="264" r:id="rId25"/>
    <p:sldId id="281" r:id="rId26"/>
    <p:sldId id="282" r:id="rId27"/>
    <p:sldId id="265" r:id="rId28"/>
    <p:sldId id="286" r:id="rId29"/>
    <p:sldId id="288" r:id="rId30"/>
    <p:sldId id="287" r:id="rId31"/>
    <p:sldId id="283" r:id="rId32"/>
    <p:sldId id="285" r:id="rId33"/>
    <p:sldId id="289" r:id="rId34"/>
    <p:sldId id="290" r:id="rId3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93" autoAdjust="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59347C2-8096-4718-8675-EE8F7CE59F14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20D105B-22E0-4FCB-A2DA-B3673BB67E2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75698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536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337ED8-92F6-40B5-90D7-15A5B251EECD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6425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3379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AF8B79-1527-4B94-9276-F79EC4DBF2F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93151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3584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FD6601-30E2-42A1-99F2-E640FF3ADC17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9628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3789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E95DA1-5F93-4934-BC21-AF61931273C3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2819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3993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00B595-9E70-45AF-B675-2A529DA46B48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773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198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ADE848-6B6B-41EE-8EA4-3153618622E9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2275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403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58350A-7BDA-4411-9BA4-1D0E41F389F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65320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608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FCF3C5-B5B9-4DA4-8A9B-E3966C18FC85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6856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813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E94C5E-283E-4A57-A6B6-E7F63718ECF1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76112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5017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2F7517-9FF3-4357-85FF-33985DB8DEFC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36453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5222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DA92194-3B43-49E0-8A7D-253F80AE92C0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5721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741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525D59-3FC4-4184-B516-C153295260C9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78115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5427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C95E66-C373-46A4-AAD9-43B25521DA70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78730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5632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8EED9F-F541-4C3C-AEF9-0E01469F677A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29236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5837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3788AB-3F0F-4527-BD0C-E71C967168C6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98866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6041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6783E6-59D2-4640-97B5-F9EAF5C7BB52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87426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6246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1920FC-AE30-40A1-A122-EED6257FA80D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62652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6451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E7A8BE-37E0-4D08-9B29-46766E1CEF8F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05515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6656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F1BF89-D8F5-43FD-A4CB-6A244FFB28BD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1911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6861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4528DC-7D8F-4C42-8226-DD895B82EA8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12672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7065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FB333C-B363-421C-B7D4-5D098758721C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84136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7270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712B0E-582B-490B-94F2-827BFCF1349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0788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945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C0B4C6-C4CA-4168-8F5A-3A637012F729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1203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150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9E7085-37FF-4A03-A20E-D4939A3D1995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9364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892062-166C-4099-9D6F-6BF88D619BE9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0888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618109-7BD2-483C-B175-A2D615FFA369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5565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765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A8F873-DB6F-47AE-AA3A-2C4F1FFA57C0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1247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969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8B0ED0-F3D2-48E8-BA20-E683DC6E6200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7694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3174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1E5E2B-CD8F-4190-81B1-CC645EEFBCEB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4398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60973-C9D9-418A-A761-05513061FFC2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0AC26-E0AA-4006-BE2F-E0830F3A54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212BA-B4D2-44E6-8BE1-0E61CABC43A5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1D4DC-6132-4BD7-B46E-0640E4A074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D31D5-6BC7-4DE2-9FC3-48A691BF72FB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C44EF-242D-45F7-8C47-539B04E7DEF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31321-F8A3-4EEF-BDB8-494248F337BF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EF6DD-0CFA-409F-86AE-95C983FE969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4019A-B57D-420D-830D-4220E862D8D8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5496-D502-491A-A6AA-F1168B76689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B0539-5AB9-46BF-BBD5-347BC39724D3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AC3DE-CB72-4B1B-B638-8262234903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9E6F4-170C-42D8-BCB6-4CA15A5221EF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8AAC1-CCAC-4BD6-8131-156C18E8B5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5EE85-4FC7-4F59-B08C-65C18AA26047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BF2A8-A294-4DD3-8B26-3710F240CE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7F008-BB7E-4CA5-A5A2-F6DFD3E25109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F6AE9-7DB6-4782-AF77-3709F4CDDCD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41757-A53E-4BE7-A94D-5998934AC236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1BB6C-E7B9-4A5A-ACDE-B65E752266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4B07-7B69-4292-AB12-3F94E5A2CF73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24BD7-68F5-4927-A2E5-48F64E9CA49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F982B1-D774-44F2-9C76-1A4B7816ACB1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D48443-D730-43C1-A2BD-5151ADD8F6F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6/67/Groll08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mtClean="0"/>
              <a:t>Pozdní gotika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r>
              <a:rPr lang="cs-CZ" dirty="0"/>
              <a:t>Autor: Jitka Kodrová</a:t>
            </a:r>
          </a:p>
          <a:p>
            <a:r>
              <a:rPr lang="cs-CZ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0"/>
            <a:ext cx="4857750" cy="664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928688"/>
            <a:ext cx="48577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text 4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Monogram krále Vladislava Jagellonského s datem dokončení stavby 1500</a:t>
            </a: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500063"/>
            <a:ext cx="57150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714375"/>
            <a:ext cx="47863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text 4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Starý královský palác- Klenba ve Vladislavově ložnici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0"/>
            <a:ext cx="6215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Zástupný symbol pro text 4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/>
          <a:lstStyle/>
          <a:p>
            <a:r>
              <a:rPr lang="cs-CZ" smtClean="0"/>
              <a:t>Jezdecké schody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0"/>
            <a:ext cx="6715125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Zástupný symbol pro text 4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/>
          <a:lstStyle/>
          <a:p>
            <a:r>
              <a:rPr lang="cs-CZ" smtClean="0"/>
              <a:t>Klenba jezdeckých schodů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.</a:t>
            </a:r>
          </a:p>
        </p:txBody>
      </p:sp>
      <p:sp>
        <p:nvSpPr>
          <p:cNvPr id="45058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smtClean="0"/>
              <a:t>Část Starého královského paláce vystupující do zahrady Na valech, zvané Ludvíkovo, bylo postaveno B. Riedem v letech 1503 – 1509. Bylo určeno pro Vladislavovu manželku Annu a sny Ludvíka. Odtud název křídla.</a:t>
            </a:r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928688"/>
            <a:ext cx="44291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1000125"/>
            <a:ext cx="54292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 descr="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2938"/>
            <a:ext cx="9144000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Obdélník 1"/>
          <p:cNvSpPr>
            <a:spLocks noChangeArrowheads="1"/>
          </p:cNvSpPr>
          <p:nvPr/>
        </p:nvSpPr>
        <p:spPr bwMode="auto">
          <a:xfrm>
            <a:off x="1285875" y="642938"/>
            <a:ext cx="6429375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000" b="1">
                <a:latin typeface="Calibri" pitchFamily="34" charset="0"/>
              </a:rPr>
              <a:t>Pozdní gotika v české kultuře</a:t>
            </a:r>
            <a:r>
              <a:rPr lang="cs-CZ" sz="2000">
                <a:latin typeface="Calibri" pitchFamily="34" charset="0"/>
              </a:rPr>
              <a:t> se rozvijí v době panování Vladislava II. Jagellonského (proto se jí také říká </a:t>
            </a:r>
            <a:r>
              <a:rPr lang="cs-CZ" sz="2000" i="1">
                <a:latin typeface="Calibri" pitchFamily="34" charset="0"/>
              </a:rPr>
              <a:t>vladislavská gotika</a:t>
            </a:r>
            <a:r>
              <a:rPr lang="cs-CZ" sz="2000">
                <a:latin typeface="Calibri" pitchFamily="34" charset="0"/>
              </a:rPr>
              <a:t>). Za vlády Vladislava II. Jagellonského se částečně obnovila těžba stříbra v kutnohorských dolech. Husitské války uměleckou činnost pozastavily, král získal finanční prostředky a začal tak pomýšlet na kvalitnější reprezentaci jagellonské dynastie a jejího nového sídelního města Prahy.</a:t>
            </a:r>
          </a:p>
          <a:p>
            <a:r>
              <a:rPr lang="cs-CZ" sz="2000">
                <a:latin typeface="Calibri" pitchFamily="34" charset="0"/>
              </a:rPr>
              <a:t>Jagellonci ve výstavbě Prahy pokračují i po přesídlení do Budína.</a:t>
            </a:r>
          </a:p>
          <a:p>
            <a:endParaRPr lang="cs-CZ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0"/>
            <a:ext cx="7000875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text 4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Chrám  svaté Barbory v Kutné Hoře</a:t>
            </a:r>
            <a:endParaRPr lang="cs-CZ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2" descr="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42875"/>
            <a:ext cx="8715375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Hrady</a:t>
            </a:r>
          </a:p>
        </p:txBody>
      </p:sp>
      <p:sp>
        <p:nvSpPr>
          <p:cNvPr id="6144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Po husitských válkách se přestavují a opravují sídla zničená během bojů</a:t>
            </a:r>
          </a:p>
          <a:p>
            <a:r>
              <a:rPr lang="cs-CZ" smtClean="0"/>
              <a:t>Staví se i nové hrady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ástupný symbol pro text 6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572125" cy="804862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cs-CZ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Pernštejn</a:t>
            </a:r>
            <a:endParaRPr lang="cs-CZ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Zástupný symbol pro text 5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/>
          <a:lstStyle/>
          <a:p>
            <a:r>
              <a:rPr lang="cs-CZ" smtClean="0"/>
              <a:t>Švihov</a:t>
            </a:r>
          </a:p>
        </p:txBody>
      </p:sp>
      <p:pic>
        <p:nvPicPr>
          <p:cNvPr id="65538" name="Picture 2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 cstate="print"/>
          <a:srcRect l="6133" r="6133"/>
          <a:stretch>
            <a:fillRect/>
          </a:stretch>
        </p:blipFill>
        <p:spPr>
          <a:xfrm>
            <a:off x="0" y="0"/>
            <a:ext cx="7858125" cy="5286375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0"/>
            <a:ext cx="7429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Zástupný symbol pro text 4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/>
          <a:lstStyle/>
          <a:p>
            <a:r>
              <a:rPr lang="cs-CZ" smtClean="0"/>
              <a:t>Helfštejn - Morava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>
                <a:latin typeface="Arial" charset="0"/>
              </a:rPr>
              <a:t>Malířství</a:t>
            </a:r>
          </a:p>
        </p:txBody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mtClean="0">
                <a:latin typeface="Arial" charset="0"/>
              </a:rPr>
              <a:t>Mistr litoměřického oltáře</a:t>
            </a:r>
          </a:p>
          <a:p>
            <a:r>
              <a:rPr lang="cs-CZ" smtClean="0">
                <a:latin typeface="Arial" charset="0"/>
              </a:rPr>
              <a:t>Malba je více realistická, objevuje se perspektivní prohloubení</a:t>
            </a:r>
          </a:p>
          <a:p>
            <a:pPr>
              <a:buFont typeface="Arial" charset="0"/>
              <a:buNone/>
            </a:pPr>
            <a:endParaRPr lang="cs-CZ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75781" name="Picture 5" descr="1267_22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557338"/>
            <a:ext cx="3311525" cy="4535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Architektura</a:t>
            </a:r>
          </a:p>
        </p:txBody>
      </p:sp>
      <p:sp>
        <p:nvSpPr>
          <p:cNvPr id="1843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Opravují se stavby po husitských válkách, znovu se staví kostely a hrady, městské domy</a:t>
            </a:r>
          </a:p>
          <a:p>
            <a:r>
              <a:rPr lang="cs-CZ" smtClean="0"/>
              <a:t>Žebroví nemá funkci nosné konstrukce, ale pouze dekorativní</a:t>
            </a:r>
          </a:p>
          <a:p>
            <a:r>
              <a:rPr lang="cs-CZ" smtClean="0"/>
              <a:t>složité klenební vzorce, jako například klenba hvězdová, sítová, sklípková či diamantová</a:t>
            </a:r>
          </a:p>
          <a:p>
            <a:r>
              <a:rPr lang="cs-CZ" smtClean="0"/>
              <a:t>Stanové střechy u velkých chrámů</a:t>
            </a:r>
          </a:p>
          <a:p>
            <a:endParaRPr lang="cs-CZ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smtClean="0">
                <a:latin typeface="Arial" charset="0"/>
              </a:rPr>
              <a:t>Ježíš Kristus- z cyklu Mistra litoměřického oltáře</a:t>
            </a:r>
          </a:p>
        </p:txBody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74757" name="Picture 5" descr="2153_75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1628775"/>
            <a:ext cx="3600450" cy="446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Vrcholná gotika pro srovnání</a:t>
            </a:r>
          </a:p>
        </p:txBody>
      </p:sp>
      <p:pic>
        <p:nvPicPr>
          <p:cNvPr id="6963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71625" y="1285875"/>
            <a:ext cx="5357813" cy="5572125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1338" y="0"/>
            <a:ext cx="4419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gjp1.cz/new/oppa2013/nadote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66" y="1457"/>
            <a:ext cx="4632449" cy="384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gjp1.cz/new/oppa2013/3_loga-upraven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7587"/>
            <a:ext cx="4422292" cy="379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https://www.google.cz/search?q=pozdn%C3%AD+gotika&amp;biw=1280&amp;bih=699&amp;source=lnms&amp;tbm=isch&amp;sa=X&amp;ei=lbjYVOapJpTtaobJgZgF&amp;sqi=2&amp;ved=0CAYQ_AUoAQ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8180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stavitelé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Matěj Rejsek – Prašná brána v Praze-původní podoba před </a:t>
            </a:r>
            <a:r>
              <a:rPr lang="cs-CZ" dirty="0" err="1" smtClean="0"/>
              <a:t>pseudogotizací</a:t>
            </a:r>
            <a:endParaRPr lang="cs-CZ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                       -  Týnský chrám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Benedikt </a:t>
            </a:r>
            <a:r>
              <a:rPr lang="cs-CZ" dirty="0" err="1" smtClean="0"/>
              <a:t>Ried</a:t>
            </a:r>
            <a:r>
              <a:rPr lang="cs-CZ" dirty="0" smtClean="0"/>
              <a:t> – Vladislavský sál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                          - kostel sv. Mikuláše v Lounech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                          - dostavba chrámu sv. Barbory v KH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                          - kostel Nanebevzetí panny Marie v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                             Mostě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Hans </a:t>
            </a:r>
            <a:r>
              <a:rPr lang="cs-CZ" dirty="0" err="1" smtClean="0"/>
              <a:t>Spiss</a:t>
            </a:r>
            <a:r>
              <a:rPr lang="cs-CZ" dirty="0" smtClean="0"/>
              <a:t> – královská oratoř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                    - přestavba Křivoklátu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Prašná brána před regotizací – autor Matěj Rejsek</a:t>
            </a:r>
            <a:br>
              <a:rPr lang="cs-CZ" dirty="0" smtClean="0"/>
            </a:br>
            <a:endParaRPr lang="cs-CZ" dirty="0"/>
          </a:p>
        </p:txBody>
      </p:sp>
      <p:pic>
        <p:nvPicPr>
          <p:cNvPr id="22531" name="Picture 3" descr="Soubor:Groll08.jpg">
            <a:hlinkClick r:id="rId3"/>
          </p:cNvPr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4" cstate="print"/>
          <a:srcRect t="21327" b="21327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0"/>
            <a:ext cx="6357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0"/>
            <a:ext cx="5572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Obdélník 2"/>
          <p:cNvSpPr>
            <a:spLocks noChangeArrowheads="1"/>
          </p:cNvSpPr>
          <p:nvPr/>
        </p:nvSpPr>
        <p:spPr bwMode="auto">
          <a:xfrm>
            <a:off x="2286000" y="1166813"/>
            <a:ext cx="457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</a:rPr>
              <a:t>Benedikt Ried - německý architekt; představitel pozdní gotiky, činný po roce 1489 v Čechách. Původně asi fortifikační architekt z jižního Německa. Vedl přestavbu Pražského hradu (opevnění, Vladislavský sál, Jezdecké schody, Ludvíkovo křídlo), poté byl činný pro česká města a šlechtu (projekt děkanského kostela v Lounech, zámek Blatná, opevnění Švihova, Rabí aj.). Spojil domácí pozdně gotickou tradici s novými renesančními prvky (okna Vladislavského sálu aj.) v harmonický celek, vyjadřující jak potřeby reprezentace, tak nové umělecké cítění, zprostředkované zřejmě přes Budín ze severní Itálie. Mistr pozdně gotické klenby (Vladislavský sál, loď chrámu sv. Barbory v Kutné Hoře).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http://www.guide-prague.eu/obr/highlights/image0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385</Words>
  <Application>Microsoft Office PowerPoint</Application>
  <PresentationFormat>Předvádění na obrazovce (4:3)</PresentationFormat>
  <Paragraphs>72</Paragraphs>
  <Slides>34</Slides>
  <Notes>29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37" baseType="lpstr">
      <vt:lpstr>Arial</vt:lpstr>
      <vt:lpstr>Calibri</vt:lpstr>
      <vt:lpstr>Motiv sady Office</vt:lpstr>
      <vt:lpstr>Pozdní gotika </vt:lpstr>
      <vt:lpstr>Prezentace aplikace PowerPoint</vt:lpstr>
      <vt:lpstr>Architektura</vt:lpstr>
      <vt:lpstr>stavitelé</vt:lpstr>
      <vt:lpstr>Prašná brána před regotizací – autor Matěj Rejsek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Hrady</vt:lpstr>
      <vt:lpstr>Prezentace aplikace PowerPoint</vt:lpstr>
      <vt:lpstr>Prezentace aplikace PowerPoint</vt:lpstr>
      <vt:lpstr>Prezentace aplikace PowerPoint</vt:lpstr>
      <vt:lpstr>Malířství</vt:lpstr>
      <vt:lpstr>Prezentace aplikace PowerPoint</vt:lpstr>
      <vt:lpstr>Ježíš Kristus- z cyklu Mistra litoměřického oltáře</vt:lpstr>
      <vt:lpstr>Vrcholná gotika pro srovnání</vt:lpstr>
      <vt:lpstr>Prezentace aplikace PowerPoint</vt:lpstr>
      <vt:lpstr>Prezentace aplikace PowerPoint</vt:lpstr>
      <vt:lpstr>Použité zdroje: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Pozdní gotika</dc:title>
  <dc:creator>Marek</dc:creator>
  <cp:lastModifiedBy>Jitka Kodrová</cp:lastModifiedBy>
  <cp:revision>18</cp:revision>
  <dcterms:created xsi:type="dcterms:W3CDTF">2010-04-29T13:40:41Z</dcterms:created>
  <dcterms:modified xsi:type="dcterms:W3CDTF">2015-02-09T13:39:48Z</dcterms:modified>
</cp:coreProperties>
</file>