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65" r:id="rId14"/>
    <p:sldId id="264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189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E51D6-168B-45EF-B4B8-347C2FE9F03C}" type="datetimeFigureOut">
              <a:rPr lang="cs-CZ" smtClean="0"/>
              <a:pPr/>
              <a:t>10. 2. 2015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E36C2-4667-4B21-A9F3-FD402D0621A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Dynamika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2290" name="Picture 2" descr="Animovaný GIF Tools (13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571876"/>
            <a:ext cx="2286016" cy="1652967"/>
          </a:xfrm>
          <a:prstGeom prst="rect">
            <a:avLst/>
          </a:prstGeom>
          <a:noFill/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550" y="440418"/>
            <a:ext cx="1876425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sz="3600" dirty="0"/>
              <a:t>Chlapec o hmotnosti 50 kg vyskočil z loďky o hmotnosti 200 kg na bře</a:t>
            </a:r>
            <a:r>
              <a:rPr lang="cs-CZ" dirty="0"/>
              <a:t>h </a:t>
            </a:r>
            <a:r>
              <a:rPr lang="cs-CZ" sz="3600" dirty="0"/>
              <a:t>jezera, přičemž loďka odplavala za dobu 5 s do vzdálenosti 2 m od břehu. Jak velká byla rychlost chlapce při výskoku? Předpokládejte, že loďka odplouvá od břehu stálou rychlostí</a:t>
            </a:r>
            <a:r>
              <a:rPr lang="cs-CZ" dirty="0"/>
              <a:t>.</a:t>
            </a:r>
          </a:p>
        </p:txBody>
      </p:sp>
      <p:pic>
        <p:nvPicPr>
          <p:cNvPr id="3074" name="Picture 2" descr="http://bestpage.cz/gif/G1303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509120"/>
            <a:ext cx="294560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8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620688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/>
              <a:t>Střela o hmotnosti 10 g proletěla hlavní pušky za 0,02 s, přičemž nabyla rychlosti 800 m ∙ s</a:t>
            </a:r>
            <a:r>
              <a:rPr lang="cs-CZ" sz="2800" baseline="30000" dirty="0"/>
              <a:t>–1</a:t>
            </a:r>
            <a:r>
              <a:rPr lang="cs-CZ" sz="2800" dirty="0"/>
              <a:t>. a) Jak velká síla působila na střelu při výstřelu? b) Jak velká je zpětná rychlost pušky o hmotnosti 5 kg? c) Jak velká je celková hybnost pušky se střelou po výstřelu?</a:t>
            </a:r>
          </a:p>
        </p:txBody>
      </p:sp>
      <p:pic>
        <p:nvPicPr>
          <p:cNvPr id="4098" name="Picture 2" descr="http://bestpage.cz/gif/G34016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45024"/>
            <a:ext cx="35760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44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pPr lvl="0" algn="l"/>
            <a:r>
              <a:rPr lang="cs-CZ" sz="2800" dirty="0"/>
              <a:t>Automobil o hmotnosti 1 200 kg zvětšil rychlost ze 72 km · h</a:t>
            </a:r>
            <a:r>
              <a:rPr lang="cs-CZ" sz="2800" baseline="30000" dirty="0"/>
              <a:t>–1 </a:t>
            </a:r>
            <a:r>
              <a:rPr lang="cs-CZ" sz="2800" dirty="0"/>
              <a:t>na 90 km · h</a:t>
            </a:r>
            <a:r>
              <a:rPr lang="cs-CZ" sz="2800" baseline="30000" dirty="0"/>
              <a:t>–1 </a:t>
            </a:r>
            <a:r>
              <a:rPr lang="cs-CZ" sz="2800" dirty="0"/>
              <a:t>za dobu 10 s. a) Jak velká síla tuto změnu rychlosti způsobila? b) Jakou vzdálenost při zvětšující se rychlosti automobil urazil?</a:t>
            </a:r>
          </a:p>
        </p:txBody>
      </p:sp>
      <p:pic>
        <p:nvPicPr>
          <p:cNvPr id="1026" name="Picture 2" descr="http://bestpage.cz/gif/G13010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80928"/>
            <a:ext cx="1800225" cy="36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05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26418" y="3212976"/>
            <a:ext cx="77768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/>
              <a:t>Kvádr o hmotnosti 5 kg táhneme po vodorovné podložce vodorovnou silou o velikosti  30 N. Součinitel smykového tření mezi kvádrem a vodorovnou podložkou je 0,4. Určete velikost zrychlení kvádru.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26418" y="692696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/>
              <a:t>Po vodorovné podložce posunujeme rovnoměrným pohybem kvádr o hmotnosti 600 g, přičemž na něj působíme vodorovnou silou o velikosti 1,2 N. Určete hodnotu součinitele smykového tření mezi kvádrem a podložkou.</a:t>
            </a:r>
          </a:p>
        </p:txBody>
      </p:sp>
    </p:spTree>
    <p:extLst>
      <p:ext uri="{BB962C8B-B14F-4D97-AF65-F5344CB8AC3E}">
        <p14:creationId xmlns:p14="http://schemas.microsoft.com/office/powerpoint/2010/main" val="399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Děkuji Vám za pozornost</a:t>
            </a:r>
            <a:br>
              <a:rPr lang="cs-CZ" dirty="0" smtClean="0"/>
            </a:br>
            <a:r>
              <a:rPr lang="cs-CZ" smtClean="0"/>
              <a:t>Marta Šíbová</a:t>
            </a:r>
            <a:endParaRPr lang="cs-CZ" dirty="0"/>
          </a:p>
        </p:txBody>
      </p:sp>
      <p:pic>
        <p:nvPicPr>
          <p:cNvPr id="21506" name="Picture 2" descr="sport (109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832" y="1988840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214446"/>
          </a:xfrm>
        </p:spPr>
        <p:txBody>
          <a:bodyPr>
            <a:noAutofit/>
          </a:bodyPr>
          <a:lstStyle/>
          <a:p>
            <a:pPr algn="l"/>
            <a:r>
              <a:rPr lang="cs-CZ" sz="2000" dirty="0" smtClean="0"/>
              <a:t>Na je nakreslen graf závislosti velikosti zrychlení </a:t>
            </a:r>
            <a:r>
              <a:rPr lang="cs-CZ" sz="2000" i="1" dirty="0" smtClean="0"/>
              <a:t>a </a:t>
            </a:r>
            <a:r>
              <a:rPr lang="cs-CZ" sz="2000" dirty="0" smtClean="0"/>
              <a:t>na velikosti síly </a:t>
            </a:r>
            <a:r>
              <a:rPr lang="cs-CZ" sz="2000" i="1" dirty="0" smtClean="0"/>
              <a:t>F</a:t>
            </a:r>
            <a:r>
              <a:rPr lang="cs-CZ" sz="2000" dirty="0" smtClean="0"/>
              <a:t>, působící na těleso o hmotnosti </a:t>
            </a:r>
            <a:r>
              <a:rPr lang="cs-CZ" sz="2000" i="1" dirty="0" smtClean="0"/>
              <a:t>m</a:t>
            </a:r>
            <a:r>
              <a:rPr lang="cs-CZ" sz="2000" dirty="0" smtClean="0"/>
              <a:t>. Pomocí grafu určete a) velikost zrychlení, které uděluje tělesu síla 6 N,b) velikost síly, která uděluje tělesu zrychlení 4,5 m · s</a:t>
            </a:r>
            <a:r>
              <a:rPr lang="cs-CZ" sz="2000" baseline="30000" dirty="0" smtClean="0"/>
              <a:t>–2</a:t>
            </a:r>
            <a:r>
              <a:rPr lang="cs-CZ" sz="2000" dirty="0" smtClean="0"/>
              <a:t>, c) hmotnost tělesa.</a:t>
            </a:r>
            <a:br>
              <a:rPr lang="cs-CZ" sz="2000" dirty="0" smtClean="0"/>
            </a:br>
            <a:endParaRPr lang="cs-CZ" sz="2000" dirty="0"/>
          </a:p>
        </p:txBody>
      </p:sp>
      <p:pic>
        <p:nvPicPr>
          <p:cNvPr id="10242" name="Picture 2" descr="http://www.gifandgif.com/gif_animate/Scienza/scienza%20(17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1643050"/>
            <a:ext cx="1019177" cy="928694"/>
          </a:xfrm>
          <a:prstGeom prst="rect">
            <a:avLst/>
          </a:prstGeom>
          <a:noFill/>
        </p:spPr>
      </p:pic>
      <p:pic>
        <p:nvPicPr>
          <p:cNvPr id="10244" name="Picture 4" descr="C:\Documents and Settings\All Users\Data aplikací\Prometheus\Sbírka úloh z fyziky pro SŠ\1.0\Data\Images\SbirkaObrazky\SbF_2-0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857364"/>
            <a:ext cx="2810004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cs-CZ" sz="2400" dirty="0" smtClean="0"/>
              <a:t>S jak velkým zrychlením se rozjíždí vlak o hmotnosti 800 t, působí-li na něj tažná síla lokomotivy 160 </a:t>
            </a:r>
            <a:r>
              <a:rPr lang="cs-CZ" sz="2400" dirty="0" err="1" smtClean="0"/>
              <a:t>kN</a:t>
            </a:r>
            <a:r>
              <a:rPr lang="cs-CZ" sz="2400" dirty="0" smtClean="0"/>
              <a:t>? Odporové síly neuvažujte.</a:t>
            </a:r>
            <a:endParaRPr lang="cs-CZ" sz="2400" dirty="0"/>
          </a:p>
        </p:txBody>
      </p:sp>
      <p:sp>
        <p:nvSpPr>
          <p:cNvPr id="15362" name="AutoShape 2" descr="data:image/jpeg;base64,/9j/4AAQSkZJRgABAQAAAQABAAD/2wCEAAkGBhQSEBQSExQVFBUVFyAaFRcWFxgXGRsaHBcVGhsaFhcbHiYeGBkvGyAYIC8gIyc1LCwsHB4xNTAqNSYtLCkBCQoKDgwOGg8PGikfHR8sLCwpKiopLCwsKSwpLCwsKSwsKSksKSwsKSkpLCwsKSksKSkpKSwsLCwsKSwsLCwsLP/AABEIAGsAlwMBIgACEQEDEQH/xAAcAAABBQEBAQAAAAAAAAAAAAAAAwQFBgcCCAH/xAA9EAACAQMCBAQDBgQDCQEAAAABAhEAAyEEEgUGMUEHEyJRYXGBIzJCkaGxFFKS0XKiwTM0Q2OCk7Lw8RX/xAAZAQADAQEBAAAAAAAAAAAAAAAAAQIDBAX/xAAiEQACAgICAgIDAAAAAAAAAAAAAQIREiEDMUFRIpETI6H/2gAMAwEAAhEDEQA/ANxooooAKKKKACiiigAor4TFQfFubLFlXLXFlfwg5n2oAecR47as/fYLSdjmO067lMiYEZk/Csq1fFU1mq9J8wH8E9O0H4Vxw/W3dPqGtradF7CDHvIJP+tRKVFRVmk2ud7LXAm4Ce/xmINTK8RU9x0msp5m4PutDV2Q3mY3gRBA7n2qU5a4pcZh5qRiJ7RU5srFGjW9Yp712bgqs3G2n0zPt2p7ptUSAapSDAnaKaWtTS6XZqyKFKKKKBBRRRQAUUUUAFFFFABXwmvtRnG+LLYsXLrGAikie57D86AGnN3F1s6W624btsATBJ9sZ6TWL67mSzqbbhtOgI/Ep2sOufjTTX833Lrsbg3BiSymOgM47+/0p6eG2iq7FIN12hYH3MCfhmQKlsFsh+GWyLgayxEfDP51o3CNDedUa5Nwzj4Z7/pmpHl/kJdisMEDuMn61drHDQqwKHG+yk6IHTcDlWQYBOZ6wetSX/4yKsKP9akrViKXCU1FIHKyrW7DbyYhZ9qfW7Ptipa7pAfhSY0cUsRqQ1sCKcWH9VfH0ppuxin0PslhRSGnmKWDUzM+0UUUAFN+Ia9LNp7txgqIpZmPQAdTTisq8d+OlNPa0yn/AGrFng/hSIB+G4/5aaE3RLcP8auHXWKs72fY3UIU/GVmPrVlXmnTeSb41FprS9XVgyjMRI7z2615NJqc5cSwN76htqrBgGC3XcFPdvu4+M9jQ9CTs2/UeNOhFwoPOcDqy28fkSD+lI8xcy6TX2rFpXNy1eu7bhRirWztJRrg6qu6BJxmsa02qsXT6Va2xk5afxGOwzED6VH6xXVidx9gQY+I/WKdaC9mqXvBoJc3reuMn8jKJn/EIx1ExNXzQctaWUZVWV/CYn6+9SHAuIedp7N0/wDEtIx+bIpP6zTi/okf59iOv96zNNEjbWAK7qHv6+5ZtyLZvEHoGVT+bYNQdnxSsC75WotXdMexuAEfmKokulFM9Pxa0+3a4O4bl9mHup6H6U8mgAooooAKQfSAmaXooA5VYFcWlyaVooAKKKKACs48T/De9xC7bu2XQFE2FXLD8RaQQD71o9FAHmLj/hdrtJba69tWtplmtuHge5GCBVXQZj44Hafl+lepeeeGte4fqbaRue0wEmBjPXtgGvLy30BBdSwOYDRiKbZOIlp9QFMgZrq/rNy191mrssGFu0UJiDumI6npkk/EU1MCB9TTTFRI2OZNTbwl66oHQK7AQPYT0q98m8ycQvBidcllVAIN8bg0naIgYEzk1XOSeH2brqLw3YPpIYSCxBIdSIIgYqX4hrbekvOLTMqecy7YlZU7oifiPpHeazci4ovPKvOGsfUG3ft27ltSQ12zPT8J2992I+E1Z9V/Dam26ahJTcY3qVMe/TB6w3frWRWecdlshYECBAiSAIMdBJildH4oXM71kn+U9/bNTbZei3Jywy3Bbt6hEsWmKq2Tc2G0GDEhtreoEdB86V0nD9ZpgL2n1ZvW2IbawcEpiSqXGgmMjpOPrVtZ4ioTlFYgzMDBAYrH12/rUivOiMrxfuAE+lTEKvYBGGREZPXNK2P4ly4b4mK4INvc6j7RVcKywxX7tzaTnGCaV0PixoXueW7PYcGIuqRn2JEx9azXScYU3CqG3dxsMjYSGJJwMHv/APesJzvAUME2sCIZXDCIMiIBH4TWlmbPSGl4hbuCbbo491YN+1OK8+8J5xUcNLbfOvWWVDulSVYttIuLDr6RiTgitA5c8Q/sD5ykeWdpdnkthZIYqASJgyBkHrRYzQqKi9DzDaukBSZbp3GCQfUsjqCOvY1JK80xHVFFFABRRXLvAJPagCu+IWvFrh2pYuUPlkAqAWloUQDgzMfWvKhYycTWj8684Pr9RcUA/wAKrxgwZj0k9QVBzEd6z9tND4dSB33DP0mkhMb+Z8h8q4b61NcJ4I+oLeXtG2ASTiWmBiTmCfkDTniHK+pF/wApFGoKW1M2iLi7CWAmD7yM5xRaugxYx4JxHyj5guXEIBBCKD6THc4EyfrFSXD0s3rdw3S9uxaM+YoG/e6ooRU6N9zdnoAajLvDXW6bbWXR2AAtyQZJ9P3pJE9qm9To9923pbSF7Nlh5u0/edvS7s2PSD6Ax9vjUSfo1gtWxD+A0JwuuZe32mncR/STQeAWQAV12mbcYyLiEA/igr2qWt+HBKEv5yMAMLZdxiJPQt1x0H5ZqA4lwKzbkfxQJAnayOp+gI95rPNLVv6N1xuW8V9khpeUBvzqdHdWDhdQEMxgAkY+oPyp43Kl4qAlneBJm3q7DnPuTbkj4E1G8ucAtakXRdvFVtgNIEjqJO3uYxTrX8u6IpdaxqVuXAhNu2ikHAkyTlm2zPTvSXJurB8DStr+i/C+Xb9q6GbS6kEAlSdrLODllX2n6xTHm2+7soe3dUCSTBPUDvGar+m1dwH03Li4n0uy9PrFOBzHqk+7qb3/AHGP7mt1kczwRPeHepltVZKB0vWdrLuCx6hDKTgMDkVYtLy8GvtpWuXgrWfN9WzcrFhbI9PpYY3T8aieR+J6i67vcJdRChyEw0jvAZjHbpUwNaw4ixzI03SD2cn9qE15E15QsOU9TZvC9ptVtdSdpKfzM5PuCPWw6VbOS+YdWurtaXVOrh1ZldFIk9YdmOesgDpH0qKXiw6d+tO+XnN3iOm9k3n/ACgVTJNVooooGQfM/OGn0Cq18sAxgbVntP5Vn3iN4nK9l9Ppn27xtd4IKggGFHeVIzOJq+838m2uIW1S7PoMiDHaP2rNOd/CzZ9rbXd6huG+JGBBPtED4VlPI1go+TPNNYIt+WlzbgscRA6tOcdKZ2eD2mXe16FmBCFyT1wJGMjM9xgmk+J2WtAqzrMkMqkkjrGYgr8ZOKQ02uXZscNhiQVjvAIgnpiZ7Ges1KyrsuT4+lEsmn5V1WnttdtsfJcAO6QVZTBEz069cRJqW4LaNjVlbexF1K5WCfLG1mUK05zHWq2vE7jFkLtbQKvoJMBQFic5xnpmp7gX+/adLsg3CdjWyrKwG5Q2eqkZEH+1YSlyXo7IcfAoXLsjuJcWALao3LZ1BUJbS3MoYKm40k5AmPiRUHwfmF9PeF62FDeWbcKIDBk2ncO57n3IpTV6DSIPTqrlwjsLBQGJ/EzY/p70yFtPPhGJTf6WIyROJHua6YxpM4OSVulpGqW+ddTtxqCSANqm2CTAAAJ+ePrVL1+p1V52b0mfU9tghG4n1FUYYE9Y9/jTy5xO2ouFgSudu1yrnOM5jOAYxTXQcTtuVbaVZd+S7u5HX7xgQADPvnFZW0maxipNL2daTRXAhVrBVnXAVSgYSVfbmHIHtjI+dP8AXcGtJpLJRNt5jG8H3DAzPURgQPb5n7xPma3uXeL3okodtsiCxyMgkEj96jtVzQCAJZton1rH/UWDSD8a5v2PpHpVwq1J3R81nBkNq1ttBSWgwQCc/dnqcdfp3qK41woW9pAgHqfc9/1qVua37NbqI8CD/wAvcR90AGXPX5dTSmv0Fw2rdxbLHe0BVJc7RtYk4ATPpAOeuIzWkXNPbMeRcTi6RXrV5ETKWrhJnO+RIHdWGPpUpwnWtauJcFoDehRVXIyQJO4mDTW7wbVd7ZH4SAF6x3VZPT3qw8L5U1d1FRdMRtkqzCMkLO4bc5AgTitm62jkVPT0hJOYiRuW2SAdpllGc9a0rwmm5duuyx5Z2zM5gfDpVa0Hh3r2P2gtquT0JPWR0gEiT1961DkTlt9JYIuMGdjJIEfKcZNVCUm9kckIKPxLPRRRW5zhXF20GEETXdFAGEeK3I186gXLVoshU5QYnsSBic1ml7gd71F7V0H/AAHJ7/3+lewWUHrmkn0SN1RT8wKVAeUeCBrV22/lM7ztKsrFGDDYVM9MHqOmKsPJ1q6NfZtNaUCzcKgwZVd7bipn1GT3nBNehW4HYJk2rf8ASK7t8NtCItqIyIAFQ4Wax5GkeVNTytqWdiunuESZhT7mn/DfDbW3FDCwck4LbD2HSD8a9RDSp/KPyrsWwOgFVTItXZhfBfBW6w+2XaIztf1k5yCVIiIER261OabwGt7973mA7IgCgD2kkk/WtaopYIr8jqkZ7qvBzSusFczJIJBJ9znP/uKdcO8KdLbTYVDCZE5j269avFFGCFmyvabkjToZVdv+H0/+MU9HLdjugPzE/vUpRRhH0GcvY0t8KtL0QD6CnC2QOgFd0VVJE2z5tr7RRTEFFFFAH//Z"/>
          <p:cNvSpPr>
            <a:spLocks noChangeAspect="1" noChangeArrowheads="1"/>
          </p:cNvSpPr>
          <p:nvPr/>
        </p:nvSpPr>
        <p:spPr bwMode="auto">
          <a:xfrm>
            <a:off x="155575" y="-487363"/>
            <a:ext cx="1438275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364" name="AutoShape 4" descr="data:image/jpeg;base64,/9j/4AAQSkZJRgABAQAAAQABAAD/2wCEAAkGBhQSEBQSExQVFBUVFyAaFRcWFxgXGRsaHBcVGhsaFhcbHiYeGBkvGyAYIC8gIyc1LCwsHB4xNTAqNSYtLCkBCQoKDgwOGg8PGikfHR8sLCwpKiopLCwsKSwpLCwsKSwsKSksKSwsKSkpLCwsKSksKSkpKSwsLCwsKSwsLCwsLP/AABEIAGsAlwMBIgACEQEDEQH/xAAcAAABBQEBAQAAAAAAAAAAAAAAAwQFBgcCCAH/xAA9EAACAQMCBAQDBgQDCQEAAAABAhEAAyEEEgUGMUEHEyJRYXGBIzJCkaGxFFKS0XKiwTM0Q2OCk7Lw8RX/xAAZAQADAQEBAAAAAAAAAAAAAAAAAQIDBAX/xAAiEQACAgICAgIDAAAAAAAAAAAAAQIREiEDMUFRIpETI6H/2gAMAwEAAhEDEQA/ANxooooAKKKKACiiigAor4TFQfFubLFlXLXFlfwg5n2oAecR47as/fYLSdjmO067lMiYEZk/Csq1fFU1mq9J8wH8E9O0H4Vxw/W3dPqGtradF7CDHvIJP+tRKVFRVmk2ud7LXAm4Ce/xmINTK8RU9x0msp5m4PutDV2Q3mY3gRBA7n2qU5a4pcZh5qRiJ7RU5srFGjW9Yp712bgqs3G2n0zPt2p7ptUSAapSDAnaKaWtTS6XZqyKFKKKKBBRRRQAUUUUAFFFFABXwmvtRnG+LLYsXLrGAikie57D86AGnN3F1s6W624btsATBJ9sZ6TWL67mSzqbbhtOgI/Ep2sOufjTTX833Lrsbg3BiSymOgM47+/0p6eG2iq7FIN12hYH3MCfhmQKlsFsh+GWyLgayxEfDP51o3CNDedUa5Nwzj4Z7/pmpHl/kJdisMEDuMn61drHDQqwKHG+yk6IHTcDlWQYBOZ6wetSX/4yKsKP9akrViKXCU1FIHKyrW7DbyYhZ9qfW7Ptipa7pAfhSY0cUsRqQ1sCKcWH9VfH0ppuxin0PslhRSGnmKWDUzM+0UUUAFN+Ia9LNp7txgqIpZmPQAdTTisq8d+OlNPa0yn/AGrFng/hSIB+G4/5aaE3RLcP8auHXWKs72fY3UIU/GVmPrVlXmnTeSb41FprS9XVgyjMRI7z2615NJqc5cSwN76htqrBgGC3XcFPdvu4+M9jQ9CTs2/UeNOhFwoPOcDqy28fkSD+lI8xcy6TX2rFpXNy1eu7bhRirWztJRrg6qu6BJxmsa02qsXT6Va2xk5afxGOwzED6VH6xXVidx9gQY+I/WKdaC9mqXvBoJc3reuMn8jKJn/EIx1ExNXzQctaWUZVWV/CYn6+9SHAuIedp7N0/wDEtIx+bIpP6zTi/okf59iOv96zNNEjbWAK7qHv6+5ZtyLZvEHoGVT+bYNQdnxSsC75WotXdMexuAEfmKokulFM9Pxa0+3a4O4bl9mHup6H6U8mgAooooAKQfSAmaXooA5VYFcWlyaVooAKKKKACs48T/De9xC7bu2XQFE2FXLD8RaQQD71o9FAHmLj/hdrtJba69tWtplmtuHge5GCBVXQZj44Hafl+lepeeeGte4fqbaRue0wEmBjPXtgGvLy30BBdSwOYDRiKbZOIlp9QFMgZrq/rNy191mrssGFu0UJiDumI6npkk/EU1MCB9TTTFRI2OZNTbwl66oHQK7AQPYT0q98m8ycQvBidcllVAIN8bg0naIgYEzk1XOSeH2brqLw3YPpIYSCxBIdSIIgYqX4hrbekvOLTMqecy7YlZU7oifiPpHeazci4ovPKvOGsfUG3ft27ltSQ12zPT8J2992I+E1Z9V/Dam26ahJTcY3qVMe/TB6w3frWRWecdlshYECBAiSAIMdBJildH4oXM71kn+U9/bNTbZei3Jywy3Bbt6hEsWmKq2Tc2G0GDEhtreoEdB86V0nD9ZpgL2n1ZvW2IbawcEpiSqXGgmMjpOPrVtZ4ioTlFYgzMDBAYrH12/rUivOiMrxfuAE+lTEKvYBGGREZPXNK2P4ly4b4mK4INvc6j7RVcKywxX7tzaTnGCaV0PixoXueW7PYcGIuqRn2JEx9azXScYU3CqG3dxsMjYSGJJwMHv/APesJzvAUME2sCIZXDCIMiIBH4TWlmbPSGl4hbuCbbo491YN+1OK8+8J5xUcNLbfOvWWVDulSVYttIuLDr6RiTgitA5c8Q/sD5ykeWdpdnkthZIYqASJgyBkHrRYzQqKi9DzDaukBSZbp3GCQfUsjqCOvY1JK80xHVFFFABRRXLvAJPagCu+IWvFrh2pYuUPlkAqAWloUQDgzMfWvKhYycTWj8684Pr9RcUA/wAKrxgwZj0k9QVBzEd6z9tND4dSB33DP0mkhMb+Z8h8q4b61NcJ4I+oLeXtG2ASTiWmBiTmCfkDTniHK+pF/wApFGoKW1M2iLi7CWAmD7yM5xRaugxYx4JxHyj5guXEIBBCKD6THc4EyfrFSXD0s3rdw3S9uxaM+YoG/e6ooRU6N9zdnoAajLvDXW6bbWXR2AAtyQZJ9P3pJE9qm9To9923pbSF7Nlh5u0/edvS7s2PSD6Ax9vjUSfo1gtWxD+A0JwuuZe32mncR/STQeAWQAV12mbcYyLiEA/igr2qWt+HBKEv5yMAMLZdxiJPQt1x0H5ZqA4lwKzbkfxQJAnayOp+gI95rPNLVv6N1xuW8V9khpeUBvzqdHdWDhdQEMxgAkY+oPyp43Kl4qAlneBJm3q7DnPuTbkj4E1G8ucAtakXRdvFVtgNIEjqJO3uYxTrX8u6IpdaxqVuXAhNu2ikHAkyTlm2zPTvSXJurB8DStr+i/C+Xb9q6GbS6kEAlSdrLODllX2n6xTHm2+7soe3dUCSTBPUDvGar+m1dwH03Li4n0uy9PrFOBzHqk+7qb3/AHGP7mt1kczwRPeHepltVZKB0vWdrLuCx6hDKTgMDkVYtLy8GvtpWuXgrWfN9WzcrFhbI9PpYY3T8aieR+J6i67vcJdRChyEw0jvAZjHbpUwNaw4ixzI03SD2cn9qE15E15QsOU9TZvC9ptVtdSdpKfzM5PuCPWw6VbOS+YdWurtaXVOrh1ZldFIk9YdmOesgDpH0qKXiw6d+tO+XnN3iOm9k3n/ACgVTJNVooooGQfM/OGn0Cq18sAxgbVntP5Vn3iN4nK9l9Ppn27xtd4IKggGFHeVIzOJq+838m2uIW1S7PoMiDHaP2rNOd/CzZ9rbXd6huG+JGBBPtED4VlPI1go+TPNNYIt+WlzbgscRA6tOcdKZ2eD2mXe16FmBCFyT1wJGMjM9xgmk+J2WtAqzrMkMqkkjrGYgr8ZOKQ02uXZscNhiQVjvAIgnpiZ7Ges1KyrsuT4+lEsmn5V1WnttdtsfJcAO6QVZTBEz069cRJqW4LaNjVlbexF1K5WCfLG1mUK05zHWq2vE7jFkLtbQKvoJMBQFic5xnpmp7gX+/adLsg3CdjWyrKwG5Q2eqkZEH+1YSlyXo7IcfAoXLsjuJcWALao3LZ1BUJbS3MoYKm40k5AmPiRUHwfmF9PeF62FDeWbcKIDBk2ncO57n3IpTV6DSIPTqrlwjsLBQGJ/EzY/p70yFtPPhGJTf6WIyROJHua6YxpM4OSVulpGqW+ddTtxqCSANqm2CTAAAJ+ePrVL1+p1V52b0mfU9tghG4n1FUYYE9Y9/jTy5xO2ouFgSudu1yrnOM5jOAYxTXQcTtuVbaVZd+S7u5HX7xgQADPvnFZW0maxipNL2daTRXAhVrBVnXAVSgYSVfbmHIHtjI+dP8AXcGtJpLJRNt5jG8H3DAzPURgQPb5n7xPma3uXeL3okodtsiCxyMgkEj96jtVzQCAJZton1rH/UWDSD8a5v2PpHpVwq1J3R81nBkNq1ttBSWgwQCc/dnqcdfp3qK41woW9pAgHqfc9/1qVua37NbqI8CD/wAvcR90AGXPX5dTSmv0Fw2rdxbLHe0BVJc7RtYk4ATPpAOeuIzWkXNPbMeRcTi6RXrV5ETKWrhJnO+RIHdWGPpUpwnWtauJcFoDehRVXIyQJO4mDTW7wbVd7ZH4SAF6x3VZPT3qw8L5U1d1FRdMRtkqzCMkLO4bc5AgTitm62jkVPT0hJOYiRuW2SAdpllGc9a0rwmm5duuyx5Z2zM5gfDpVa0Hh3r2P2gtquT0JPWR0gEiT1961DkTlt9JYIuMGdjJIEfKcZNVCUm9kckIKPxLPRRRW5zhXF20GEETXdFAGEeK3I186gXLVoshU5QYnsSBic1ml7gd71F7V0H/AAHJ7/3+lewWUHrmkn0SN1RT8wKVAeUeCBrV22/lM7ztKsrFGDDYVM9MHqOmKsPJ1q6NfZtNaUCzcKgwZVd7bipn1GT3nBNehW4HYJk2rf8ASK7t8NtCItqIyIAFQ4Wax5GkeVNTytqWdiunuESZhT7mn/DfDbW3FDCwck4LbD2HSD8a9RDSp/KPyrsWwOgFVTItXZhfBfBW6w+2XaIztf1k5yCVIiIER261OabwGt7973mA7IgCgD2kkk/WtaopYIr8jqkZ7qvBzSusFczJIJBJ9znP/uKdcO8KdLbTYVDCZE5j269avFFGCFmyvabkjToZVdv+H0/+MU9HLdjugPzE/vUpRRhH0GcvY0t8KtL0QD6CnC2QOgFd0VVJE2z5tr7RRTEFFFFAH//Z"/>
          <p:cNvSpPr>
            <a:spLocks noChangeAspect="1" noChangeArrowheads="1"/>
          </p:cNvSpPr>
          <p:nvPr/>
        </p:nvSpPr>
        <p:spPr bwMode="auto">
          <a:xfrm>
            <a:off x="155575" y="-487363"/>
            <a:ext cx="1438275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5366" name="AutoShape 6" descr="data:image/jpeg;base64,/9j/4AAQSkZJRgABAQAAAQABAAD/2wCEAAkGBhQSEBQSExQVFBUVFyAaFRcWFxgXGRsaHBcVGhsaFhcbHiYeGBkvGyAYIC8gIyc1LCwsHB4xNTAqNSYtLCkBCQoKDgwOGg8PGikfHR8sLCwpKiopLCwsKSwpLCwsKSwsKSksKSwsKSkpLCwsKSksKSkpKSwsLCwsKSwsLCwsLP/AABEIAGsAlwMBIgACEQEDEQH/xAAcAAABBQEBAQAAAAAAAAAAAAAAAwQFBgcCCAH/xAA9EAACAQMCBAQDBgQDCQEAAAABAhEAAyEEEgUGMUEHEyJRYXGBIzJCkaGxFFKS0XKiwTM0Q2OCk7Lw8RX/xAAZAQADAQEBAAAAAAAAAAAAAAAAAQIDBAX/xAAiEQACAgICAgIDAAAAAAAAAAAAAQIREiEDMUFRIpETI6H/2gAMAwEAAhEDEQA/ANxooooAKKKKACiiigAor4TFQfFubLFlXLXFlfwg5n2oAecR47as/fYLSdjmO067lMiYEZk/Csq1fFU1mq9J8wH8E9O0H4Vxw/W3dPqGtradF7CDHvIJP+tRKVFRVmk2ud7LXAm4Ce/xmINTK8RU9x0msp5m4PutDV2Q3mY3gRBA7n2qU5a4pcZh5qRiJ7RU5srFGjW9Yp712bgqs3G2n0zPt2p7ptUSAapSDAnaKaWtTS6XZqyKFKKKKBBRRRQAUUUUAFFFFABXwmvtRnG+LLYsXLrGAikie57D86AGnN3F1s6W624btsATBJ9sZ6TWL67mSzqbbhtOgI/Ep2sOufjTTX833Lrsbg3BiSymOgM47+/0p6eG2iq7FIN12hYH3MCfhmQKlsFsh+GWyLgayxEfDP51o3CNDedUa5Nwzj4Z7/pmpHl/kJdisMEDuMn61drHDQqwKHG+yk6IHTcDlWQYBOZ6wetSX/4yKsKP9akrViKXCU1FIHKyrW7DbyYhZ9qfW7Ptipa7pAfhSY0cUsRqQ1sCKcWH9VfH0ppuxin0PslhRSGnmKWDUzM+0UUUAFN+Ia9LNp7txgqIpZmPQAdTTisq8d+OlNPa0yn/AGrFng/hSIB+G4/5aaE3RLcP8auHXWKs72fY3UIU/GVmPrVlXmnTeSb41FprS9XVgyjMRI7z2615NJqc5cSwN76htqrBgGC3XcFPdvu4+M9jQ9CTs2/UeNOhFwoPOcDqy28fkSD+lI8xcy6TX2rFpXNy1eu7bhRirWztJRrg6qu6BJxmsa02qsXT6Va2xk5afxGOwzED6VH6xXVidx9gQY+I/WKdaC9mqXvBoJc3reuMn8jKJn/EIx1ExNXzQctaWUZVWV/CYn6+9SHAuIedp7N0/wDEtIx+bIpP6zTi/okf59iOv96zNNEjbWAK7qHv6+5ZtyLZvEHoGVT+bYNQdnxSsC75WotXdMexuAEfmKokulFM9Pxa0+3a4O4bl9mHup6H6U8mgAooooAKQfSAmaXooA5VYFcWlyaVooAKKKKACs48T/De9xC7bu2XQFE2FXLD8RaQQD71o9FAHmLj/hdrtJba69tWtplmtuHge5GCBVXQZj44Hafl+lepeeeGte4fqbaRue0wEmBjPXtgGvLy30BBdSwOYDRiKbZOIlp9QFMgZrq/rNy191mrssGFu0UJiDumI6npkk/EU1MCB9TTTFRI2OZNTbwl66oHQK7AQPYT0q98m8ycQvBidcllVAIN8bg0naIgYEzk1XOSeH2brqLw3YPpIYSCxBIdSIIgYqX4hrbekvOLTMqecy7YlZU7oifiPpHeazci4ovPKvOGsfUG3ft27ltSQ12zPT8J2992I+E1Z9V/Dam26ahJTcY3qVMe/TB6w3frWRWecdlshYECBAiSAIMdBJildH4oXM71kn+U9/bNTbZei3Jywy3Bbt6hEsWmKq2Tc2G0GDEhtreoEdB86V0nD9ZpgL2n1ZvW2IbawcEpiSqXGgmMjpOPrVtZ4ioTlFYgzMDBAYrH12/rUivOiMrxfuAE+lTEKvYBGGREZPXNK2P4ly4b4mK4INvc6j7RVcKywxX7tzaTnGCaV0PixoXueW7PYcGIuqRn2JEx9azXScYU3CqG3dxsMjYSGJJwMHv/APesJzvAUME2sCIZXDCIMiIBH4TWlmbPSGl4hbuCbbo491YN+1OK8+8J5xUcNLbfOvWWVDulSVYttIuLDr6RiTgitA5c8Q/sD5ykeWdpdnkthZIYqASJgyBkHrRYzQqKi9DzDaukBSZbp3GCQfUsjqCOvY1JK80xHVFFFABRRXLvAJPagCu+IWvFrh2pYuUPlkAqAWloUQDgzMfWvKhYycTWj8684Pr9RcUA/wAKrxgwZj0k9QVBzEd6z9tND4dSB33DP0mkhMb+Z8h8q4b61NcJ4I+oLeXtG2ASTiWmBiTmCfkDTniHK+pF/wApFGoKW1M2iLi7CWAmD7yM5xRaugxYx4JxHyj5guXEIBBCKD6THc4EyfrFSXD0s3rdw3S9uxaM+YoG/e6ooRU6N9zdnoAajLvDXW6bbWXR2AAtyQZJ9P3pJE9qm9To9923pbSF7Nlh5u0/edvS7s2PSD6Ax9vjUSfo1gtWxD+A0JwuuZe32mncR/STQeAWQAV12mbcYyLiEA/igr2qWt+HBKEv5yMAMLZdxiJPQt1x0H5ZqA4lwKzbkfxQJAnayOp+gI95rPNLVv6N1xuW8V9khpeUBvzqdHdWDhdQEMxgAkY+oPyp43Kl4qAlneBJm3q7DnPuTbkj4E1G8ucAtakXRdvFVtgNIEjqJO3uYxTrX8u6IpdaxqVuXAhNu2ikHAkyTlm2zPTvSXJurB8DStr+i/C+Xb9q6GbS6kEAlSdrLODllX2n6xTHm2+7soe3dUCSTBPUDvGar+m1dwH03Li4n0uy9PrFOBzHqk+7qb3/AHGP7mt1kczwRPeHepltVZKB0vWdrLuCx6hDKTgMDkVYtLy8GvtpWuXgrWfN9WzcrFhbI9PpYY3T8aieR+J6i67vcJdRChyEw0jvAZjHbpUwNaw4ixzI03SD2cn9qE15E15QsOU9TZvC9ptVtdSdpKfzM5PuCPWw6VbOS+YdWurtaXVOrh1ZldFIk9YdmOesgDpH0qKXiw6d+tO+XnN3iOm9k3n/ACgVTJNVooooGQfM/OGn0Cq18sAxgbVntP5Vn3iN4nK9l9Ppn27xtd4IKggGFHeVIzOJq+838m2uIW1S7PoMiDHaP2rNOd/CzZ9rbXd6huG+JGBBPtED4VlPI1go+TPNNYIt+WlzbgscRA6tOcdKZ2eD2mXe16FmBCFyT1wJGMjM9xgmk+J2WtAqzrMkMqkkjrGYgr8ZOKQ02uXZscNhiQVjvAIgnpiZ7Ges1KyrsuT4+lEsmn5V1WnttdtsfJcAO6QVZTBEz069cRJqW4LaNjVlbexF1K5WCfLG1mUK05zHWq2vE7jFkLtbQKvoJMBQFic5xnpmp7gX+/adLsg3CdjWyrKwG5Q2eqkZEH+1YSlyXo7IcfAoXLsjuJcWALao3LZ1BUJbS3MoYKm40k5AmPiRUHwfmF9PeF62FDeWbcKIDBk2ncO57n3IpTV6DSIPTqrlwjsLBQGJ/EzY/p70yFtPPhGJTf6WIyROJHua6YxpM4OSVulpGqW+ddTtxqCSANqm2CTAAAJ+ePrVL1+p1V52b0mfU9tghG4n1FUYYE9Y9/jTy5xO2ouFgSudu1yrnOM5jOAYxTXQcTtuVbaVZd+S7u5HX7xgQADPvnFZW0maxipNL2daTRXAhVrBVnXAVSgYSVfbmHIHtjI+dP8AXcGtJpLJRNt5jG8H3DAzPURgQPb5n7xPma3uXeL3okodtsiCxyMgkEj96jtVzQCAJZton1rH/UWDSD8a5v2PpHpVwq1J3R81nBkNq1ttBSWgwQCc/dnqcdfp3qK41woW9pAgHqfc9/1qVua37NbqI8CD/wAvcR90AGXPX5dTSmv0Fw2rdxbLHe0BVJc7RtYk4ATPpAOeuIzWkXNPbMeRcTi6RXrV5ETKWrhJnO+RIHdWGPpUpwnWtauJcFoDehRVXIyQJO4mDTW7wbVd7ZH4SAF6x3VZPT3qw8L5U1d1FRdMRtkqzCMkLO4bc5AgTitm62jkVPT0hJOYiRuW2SAdpllGc9a0rwmm5duuyx5Z2zM5gfDpVa0Hh3r2P2gtquT0JPWR0gEiT1961DkTlt9JYIuMGdjJIEfKcZNVCUm9kckIKPxLPRRRW5zhXF20GEETXdFAGEeK3I186gXLVoshU5QYnsSBic1ml7gd71F7V0H/AAHJ7/3+lewWUHrmkn0SN1RT8wKVAeUeCBrV22/lM7ztKsrFGDDYVM9MHqOmKsPJ1q6NfZtNaUCzcKgwZVd7bipn1GT3nBNehW4HYJk2rf8ASK7t8NtCItqIyIAFQ4Wax5GkeVNTytqWdiunuESZhT7mn/DfDbW3FDCwck4LbD2HSD8a9RDSp/KPyrsWwOgFVTItXZhfBfBW6w+2XaIztf1k5yCVIiIER261OabwGt7973mA7IgCgD2kkk/WtaopYIr8jqkZ7qvBzSusFczJIJBJ9znP/uKdcO8KdLbTYVDCZE5j269avFFGCFmyvabkjToZVdv+H0/+MU9HLdjugPzE/vUpRRhH0GcvY0t8KtL0QD6CnC2QOgFd0VVJE2z5tr7RRTEFFFFAH//Z"/>
          <p:cNvSpPr>
            <a:spLocks noChangeAspect="1" noChangeArrowheads="1"/>
          </p:cNvSpPr>
          <p:nvPr/>
        </p:nvSpPr>
        <p:spPr bwMode="auto">
          <a:xfrm>
            <a:off x="155575" y="-487363"/>
            <a:ext cx="1438275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5372" name="Picture 12" descr="http://www.gify.nou.cz/do8_vlak_soubory/v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28802"/>
            <a:ext cx="5715000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cs-CZ" sz="2000" dirty="0" smtClean="0"/>
              <a:t>Cyklista vyvolá šlapáním sílu, která působí na kolo ve směru jeho pohybu průměrnou silou velikosti 50 N. Proti jeho pohybu působí třecí síla a síla odporu vzduchu 10 N. Určete velikost zrychlení cyklisty, je-li jeho hmotnost včetně kola 80 kg.</a:t>
            </a:r>
            <a:endParaRPr lang="cs-CZ" sz="2000" dirty="0"/>
          </a:p>
        </p:txBody>
      </p:sp>
      <p:pic>
        <p:nvPicPr>
          <p:cNvPr id="6146" name="Picture 2" descr="http://www.gify.nou.cz/s_cyklo_soubory/c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357298"/>
            <a:ext cx="1524000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cs-CZ" sz="2800" dirty="0" smtClean="0"/>
              <a:t>Působením nárazového větru zvětšila plachetnice o hmotnosti 600 kg svou rychlost z 0,5 m ∙ s</a:t>
            </a:r>
            <a:r>
              <a:rPr lang="cs-CZ" sz="2800" baseline="30000" dirty="0" smtClean="0"/>
              <a:t>–1 </a:t>
            </a:r>
            <a:r>
              <a:rPr lang="cs-CZ" sz="2800" dirty="0" smtClean="0"/>
              <a:t>na 2 m ∙ s</a:t>
            </a:r>
            <a:r>
              <a:rPr lang="cs-CZ" sz="2800" baseline="30000" dirty="0" smtClean="0"/>
              <a:t>–1 </a:t>
            </a:r>
            <a:r>
              <a:rPr lang="cs-CZ" sz="2800" dirty="0" smtClean="0"/>
              <a:t>za dobu 2 s. Jak velkou silou působil vítr na plachetnici?</a:t>
            </a:r>
            <a:endParaRPr lang="cs-CZ" sz="2800" dirty="0"/>
          </a:p>
        </p:txBody>
      </p:sp>
      <p:pic>
        <p:nvPicPr>
          <p:cNvPr id="5122" name="Picture 2" descr="http://www.gify.nou.cz/do3_lode_soubory/l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000240"/>
            <a:ext cx="1514475" cy="109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2700" dirty="0" smtClean="0"/>
              <a:t/>
            </a:r>
            <a:br>
              <a:rPr lang="cs-CZ" sz="2700" dirty="0" smtClean="0"/>
            </a:br>
            <a:r>
              <a:rPr lang="cs-CZ" sz="2700" dirty="0"/>
              <a:t/>
            </a:r>
            <a:br>
              <a:rPr lang="cs-CZ" sz="2700" dirty="0"/>
            </a:br>
            <a:r>
              <a:rPr lang="cs-CZ" sz="2700" dirty="0" smtClean="0"/>
              <a:t>Raketa dosáhne za dobu 1 min od startu rychlosti 3 km ∙ s</a:t>
            </a:r>
            <a:r>
              <a:rPr lang="cs-CZ" sz="2700" baseline="30000" dirty="0" smtClean="0"/>
              <a:t>–1</a:t>
            </a:r>
            <a:r>
              <a:rPr lang="cs-CZ" sz="2700" dirty="0" smtClean="0"/>
              <a:t>. Tažná síla motorů rakety je 150 </a:t>
            </a:r>
            <a:r>
              <a:rPr lang="cs-CZ" sz="2700" dirty="0" err="1" smtClean="0"/>
              <a:t>kN</a:t>
            </a:r>
            <a:r>
              <a:rPr lang="cs-CZ" sz="2700" dirty="0" smtClean="0"/>
              <a:t>. a) Jaká je hmotnost rakety? b) Jakou dráhu raketa za uvedenou dobu urazí? Odporové síly působící proti pohybu a úbytek hmotnosti rakety během pohybu neuvažujte.</a:t>
            </a:r>
            <a:endParaRPr lang="cs-CZ" dirty="0"/>
          </a:p>
        </p:txBody>
      </p:sp>
      <p:pic>
        <p:nvPicPr>
          <p:cNvPr id="4098" name="Picture 2" descr="http://www.gify.nou.cz/do5_rakety_soubory/r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00240"/>
            <a:ext cx="2457450" cy="249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sz="2400" dirty="0" smtClean="0"/>
              <a:t>Brankář chytil míč letící rychlostí 20 m ∙ s</a:t>
            </a:r>
            <a:r>
              <a:rPr lang="cs-CZ" sz="2400" baseline="30000" dirty="0" smtClean="0"/>
              <a:t>–1 </a:t>
            </a:r>
            <a:r>
              <a:rPr lang="cs-CZ" sz="2400" dirty="0" smtClean="0"/>
              <a:t>a zastavil jeho pohyb za dobu 0,05 s. Jak velkou silou působil na míč, je-li hmotnost míče 500 g? Předpokládáme, že pohyb míče při zastavení byl rovnoměrně zpomalený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pic>
        <p:nvPicPr>
          <p:cNvPr id="19458" name="Picture 2" descr="sportovní (14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071678"/>
            <a:ext cx="1724025" cy="140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cs-CZ" sz="2400" dirty="0" smtClean="0"/>
              <a:t>Míč o hmotnosti 800 g byl vyhozen rychlostí 4 m ∙ s</a:t>
            </a:r>
            <a:r>
              <a:rPr lang="cs-CZ" sz="2400" baseline="30000" dirty="0" smtClean="0"/>
              <a:t>–1</a:t>
            </a:r>
            <a:r>
              <a:rPr lang="cs-CZ" sz="2400" dirty="0" smtClean="0"/>
              <a:t>. Jak velkou má hybnost? Jak velkým impulzem síly byl míč do pohybu uveden?</a:t>
            </a:r>
            <a:endParaRPr lang="cs-CZ" sz="2400" dirty="0"/>
          </a:p>
        </p:txBody>
      </p:sp>
      <p:pic>
        <p:nvPicPr>
          <p:cNvPr id="20482" name="Picture 2" descr="sporty (1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428736"/>
            <a:ext cx="114300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Autofit/>
          </a:bodyPr>
          <a:lstStyle/>
          <a:p>
            <a:pPr lvl="0" algn="l"/>
            <a:r>
              <a:rPr lang="cs-CZ" sz="2800" dirty="0"/>
              <a:t>Osobní automobil o hmotnosti 800 kg se pohybuje rychlostí 90 km · h</a:t>
            </a:r>
            <a:r>
              <a:rPr lang="cs-CZ" sz="2800" baseline="30000" dirty="0"/>
              <a:t>–1</a:t>
            </a:r>
            <a:r>
              <a:rPr lang="cs-CZ" sz="2800" dirty="0"/>
              <a:t>, nákladní automobil o </a:t>
            </a:r>
            <a:r>
              <a:rPr lang="cs-CZ" sz="2800" dirty="0" smtClean="0"/>
              <a:t>hmotnosti    </a:t>
            </a:r>
            <a:r>
              <a:rPr lang="cs-CZ" sz="2800" dirty="0"/>
              <a:t>2 000 kg rychlostí 54 km · h</a:t>
            </a:r>
            <a:r>
              <a:rPr lang="cs-CZ" sz="2800" baseline="30000" dirty="0"/>
              <a:t>–1</a:t>
            </a:r>
            <a:r>
              <a:rPr lang="cs-CZ" sz="2800" dirty="0"/>
              <a:t>. a) V jakém poměru jsou rychlosti obou automobilů? b) V jakém poměru jsou hybnosti automobilů?</a:t>
            </a:r>
            <a:br>
              <a:rPr lang="cs-CZ" sz="2800" dirty="0"/>
            </a:br>
            <a:endParaRPr lang="cs-CZ" sz="2800" dirty="0"/>
          </a:p>
        </p:txBody>
      </p:sp>
      <p:pic>
        <p:nvPicPr>
          <p:cNvPr id="2050" name="Picture 2" descr="http://bestpage.cz/gif/G13009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80928"/>
            <a:ext cx="17907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estpage.cz/gif/G13010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2304256" cy="18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8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253</Words>
  <Application>Microsoft Office PowerPoint</Application>
  <PresentationFormat>Předvádění na obrazovce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Motiv sady Office</vt:lpstr>
      <vt:lpstr>Dynamika</vt:lpstr>
      <vt:lpstr>Na je nakreslen graf závislosti velikosti zrychlení a na velikosti síly F, působící na těleso o hmotnosti m. Pomocí grafu určete a) velikost zrychlení, které uděluje tělesu síla 6 N,b) velikost síly, která uděluje tělesu zrychlení 4,5 m · s–2, c) hmotnost tělesa. </vt:lpstr>
      <vt:lpstr>S jak velkým zrychlením se rozjíždí vlak o hmotnosti 800 t, působí-li na něj tažná síla lokomotivy 160 kN? Odporové síly neuvažujte.</vt:lpstr>
      <vt:lpstr>Cyklista vyvolá šlapáním sílu, která působí na kolo ve směru jeho pohybu průměrnou silou velikosti 50 N. Proti jeho pohybu působí třecí síla a síla odporu vzduchu 10 N. Určete velikost zrychlení cyklisty, je-li jeho hmotnost včetně kola 80 kg.</vt:lpstr>
      <vt:lpstr>Působením nárazového větru zvětšila plachetnice o hmotnosti 600 kg svou rychlost z 0,5 m ∙ s–1 na 2 m ∙ s–1 za dobu 2 s. Jak velkou silou působil vítr na plachetnici?</vt:lpstr>
      <vt:lpstr>  Raketa dosáhne za dobu 1 min od startu rychlosti 3 km ∙ s–1. Tažná síla motorů rakety je 150 kN. a) Jaká je hmotnost rakety? b) Jakou dráhu raketa za uvedenou dobu urazí? Odporové síly působící proti pohybu a úbytek hmotnosti rakety během pohybu neuvažujte.</vt:lpstr>
      <vt:lpstr>Brankář chytil míč letící rychlostí 20 m ∙ s–1 a zastavil jeho pohyb za dobu 0,05 s. Jak velkou silou působil na míč, je-li hmotnost míče 500 g? Předpokládáme, že pohyb míče při zastavení byl rovnoměrně zpomalený.</vt:lpstr>
      <vt:lpstr>Míč o hmotnosti 800 g byl vyhozen rychlostí 4 m ∙ s–1. Jak velkou má hybnost? Jak velkým impulzem síly byl míč do pohybu uveden?</vt:lpstr>
      <vt:lpstr>Osobní automobil o hmotnosti 800 kg se pohybuje rychlostí 90 km · h–1, nákladní automobil o hmotnosti    2 000 kg rychlostí 54 km · h–1. a) V jakém poměru jsou rychlosti obou automobilů? b) V jakém poměru jsou hybnosti automobilů? </vt:lpstr>
      <vt:lpstr>Chlapec o hmotnosti 50 kg vyskočil z loďky o hmotnosti 200 kg na břeh jezera, přičemž loďka odplavala za dobu 5 s do vzdálenosti 2 m od břehu. Jak velká byla rychlost chlapce při výskoku? Předpokládejte, že loďka odplouvá od břehu stálou rychlostí.</vt:lpstr>
      <vt:lpstr>Prezentace aplikace PowerPoint</vt:lpstr>
      <vt:lpstr>Automobil o hmotnosti 1 200 kg zvětšil rychlost ze 72 km · h–1 na 90 km · h–1 za dobu 10 s. a) Jak velká síla tuto změnu rychlosti způsobila? b) Jakou vzdálenost při zvětšující se rychlosti automobil urazil?</vt:lpstr>
      <vt:lpstr>Prezentace aplikace PowerPoint</vt:lpstr>
      <vt:lpstr>Děkuji Vám za pozornost Marta Šíbová</vt:lpstr>
    </vt:vector>
  </TitlesOfParts>
  <Company>GJP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Dynamika</dc:title>
  <dc:creator>sibova</dc:creator>
  <cp:lastModifiedBy>Marta Šíbová</cp:lastModifiedBy>
  <cp:revision>9</cp:revision>
  <dcterms:created xsi:type="dcterms:W3CDTF">2012-12-04T12:50:32Z</dcterms:created>
  <dcterms:modified xsi:type="dcterms:W3CDTF">2015-02-10T09:31:26Z</dcterms:modified>
</cp:coreProperties>
</file>