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56" r:id="rId2"/>
    <p:sldId id="257" r:id="rId3"/>
    <p:sldId id="259" r:id="rId4"/>
    <p:sldId id="260" r:id="rId5"/>
    <p:sldId id="265" r:id="rId6"/>
    <p:sldId id="264" r:id="rId7"/>
    <p:sldId id="261" r:id="rId8"/>
    <p:sldId id="263" r:id="rId9"/>
    <p:sldId id="262" r:id="rId10"/>
    <p:sldId id="269" r:id="rId11"/>
    <p:sldId id="267" r:id="rId12"/>
    <p:sldId id="270" r:id="rId13"/>
    <p:sldId id="266" r:id="rId14"/>
    <p:sldId id="271" r:id="rId15"/>
    <p:sldId id="272" r:id="rId16"/>
    <p:sldId id="274" r:id="rId17"/>
    <p:sldId id="268" r:id="rId18"/>
    <p:sldId id="275" r:id="rId19"/>
    <p:sldId id="276" r:id="rId20"/>
    <p:sldId id="258" r:id="rId21"/>
    <p:sldId id="277" r:id="rId22"/>
    <p:sldId id="273" r:id="rId23"/>
    <p:sldId id="278" r:id="rId24"/>
    <p:sldId id="279" r:id="rId25"/>
  </p:sldIdLst>
  <p:sldSz cx="9144000" cy="6858000" type="screen4x3"/>
  <p:notesSz cx="6858000" cy="9144000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 autoAdjust="0"/>
    <p:restoredTop sz="94624" autoAdjust="0"/>
  </p:normalViewPr>
  <p:slideViewPr>
    <p:cSldViewPr>
      <p:cViewPr varScale="1">
        <p:scale>
          <a:sx n="74" d="100"/>
          <a:sy n="74" d="100"/>
        </p:scale>
        <p:origin x="1044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BF0F1F1A-8151-49FE-9057-AE95602F358D}" type="datetimeFigureOut">
              <a:rPr lang="cs-CZ"/>
              <a:pPr>
                <a:defRPr/>
              </a:pPr>
              <a:t>9.2.2015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cs-CZ" noProof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noProof="0" smtClean="0"/>
              <a:t>Klepnutím lze upravit styly předlohy textu.</a:t>
            </a:r>
          </a:p>
          <a:p>
            <a:pPr lvl="1"/>
            <a:r>
              <a:rPr lang="cs-CZ" noProof="0" smtClean="0"/>
              <a:t>Druhá úroveň</a:t>
            </a:r>
          </a:p>
          <a:p>
            <a:pPr lvl="2"/>
            <a:r>
              <a:rPr lang="cs-CZ" noProof="0" smtClean="0"/>
              <a:t>Třetí úroveň</a:t>
            </a:r>
          </a:p>
          <a:p>
            <a:pPr lvl="3"/>
            <a:r>
              <a:rPr lang="cs-CZ" noProof="0" smtClean="0"/>
              <a:t>Čtvrtá úroveň</a:t>
            </a:r>
          </a:p>
          <a:p>
            <a:pPr lvl="4"/>
            <a:r>
              <a:rPr lang="cs-CZ" noProof="0" smtClean="0"/>
              <a:t>Pátá úroveň</a:t>
            </a:r>
            <a:endParaRPr lang="cs-CZ" noProof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3065BBCD-D7A9-413B-A490-F5EF2CFE1D37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723489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Zástupný symbol pro obrázek snímku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cs-CZ" smtClean="0"/>
          </a:p>
        </p:txBody>
      </p:sp>
      <p:sp>
        <p:nvSpPr>
          <p:cNvPr id="15363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DAF0078-1BC8-453B-806A-140BB387855E}" type="slidenum">
              <a:rPr lang="cs-CZ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0123556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Zástupný symbol pro obrázek snímku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4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cs-CZ" smtClean="0"/>
          </a:p>
        </p:txBody>
      </p:sp>
      <p:sp>
        <p:nvSpPr>
          <p:cNvPr id="33795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2CCD4B3-D16C-498A-A4E5-FC030F31056C}" type="slidenum">
              <a:rPr lang="cs-CZ"/>
              <a:pPr fontAlgn="base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5138043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Zástupný symbol pro obrázek snímku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2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cs-CZ" smtClean="0"/>
          </a:p>
        </p:txBody>
      </p:sp>
      <p:sp>
        <p:nvSpPr>
          <p:cNvPr id="35843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437143D-6F6A-4939-8DD1-E0CB34BE345E}" type="slidenum">
              <a:rPr lang="cs-CZ"/>
              <a:pPr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5682061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Zástupný symbol pro obrázek snímku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0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cs-CZ" smtClean="0"/>
          </a:p>
        </p:txBody>
      </p:sp>
      <p:sp>
        <p:nvSpPr>
          <p:cNvPr id="37891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DA1F6FF-071F-4270-A2EC-F982194870C1}" type="slidenum">
              <a:rPr lang="cs-CZ"/>
              <a:pPr fontAlgn="base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4928755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Zástupný symbol pro obrázek snímku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8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cs-CZ" smtClean="0"/>
          </a:p>
        </p:txBody>
      </p:sp>
      <p:sp>
        <p:nvSpPr>
          <p:cNvPr id="39939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EDE0506-47AA-4C09-BCDE-EA3A5079466B}" type="slidenum">
              <a:rPr lang="cs-CZ"/>
              <a:pPr fontAlgn="base">
                <a:spcBef>
                  <a:spcPct val="0"/>
                </a:spcBef>
                <a:spcAft>
                  <a:spcPct val="0"/>
                </a:spcAft>
              </a:pPr>
              <a:t>13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0465911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Zástupný symbol pro obrázek snímku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6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cs-CZ" smtClean="0"/>
          </a:p>
        </p:txBody>
      </p:sp>
      <p:sp>
        <p:nvSpPr>
          <p:cNvPr id="41987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6C9D6011-C301-49E4-A13B-FD96C1F9F60B}" type="slidenum">
              <a:rPr lang="cs-CZ"/>
              <a:pPr fontAlgn="base">
                <a:spcBef>
                  <a:spcPct val="0"/>
                </a:spcBef>
                <a:spcAft>
                  <a:spcPct val="0"/>
                </a:spcAft>
              </a:pPr>
              <a:t>14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3000062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Zástupný symbol pro obrázek snímku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4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cs-CZ" smtClean="0"/>
          </a:p>
        </p:txBody>
      </p:sp>
      <p:sp>
        <p:nvSpPr>
          <p:cNvPr id="44035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27E2AA2-5580-46F7-A41A-9A877E867A21}" type="slidenum">
              <a:rPr lang="cs-CZ"/>
              <a:pPr fontAlgn="base">
                <a:spcBef>
                  <a:spcPct val="0"/>
                </a:spcBef>
                <a:spcAft>
                  <a:spcPct val="0"/>
                </a:spcAft>
              </a:pPr>
              <a:t>15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1009123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Zástupný symbol pro obrázek snímku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2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cs-CZ" smtClean="0"/>
          </a:p>
        </p:txBody>
      </p:sp>
      <p:sp>
        <p:nvSpPr>
          <p:cNvPr id="46083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B3A04F4-5381-4DA9-9CB4-BADFBE3A2A7F}" type="slidenum">
              <a:rPr lang="cs-CZ"/>
              <a:pPr fontAlgn="base">
                <a:spcBef>
                  <a:spcPct val="0"/>
                </a:spcBef>
                <a:spcAft>
                  <a:spcPct val="0"/>
                </a:spcAft>
              </a:pPr>
              <a:t>16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7618398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Zástupný symbol pro obrázek snímku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0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cs-CZ" smtClean="0"/>
          </a:p>
        </p:txBody>
      </p:sp>
      <p:sp>
        <p:nvSpPr>
          <p:cNvPr id="48131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438B038D-497E-4796-A445-5CA57E159702}" type="slidenum">
              <a:rPr lang="cs-CZ"/>
              <a:pPr fontAlgn="base">
                <a:spcBef>
                  <a:spcPct val="0"/>
                </a:spcBef>
                <a:spcAft>
                  <a:spcPct val="0"/>
                </a:spcAft>
              </a:pPr>
              <a:t>17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3375804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Zástupný symbol pro obrázek snímku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0178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cs-CZ" smtClean="0"/>
          </a:p>
        </p:txBody>
      </p:sp>
      <p:sp>
        <p:nvSpPr>
          <p:cNvPr id="50179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F8D7116-6BD3-4DEF-B3A2-F5265F2418B3}" type="slidenum">
              <a:rPr lang="cs-CZ"/>
              <a:pPr fontAlgn="base">
                <a:spcBef>
                  <a:spcPct val="0"/>
                </a:spcBef>
                <a:spcAft>
                  <a:spcPct val="0"/>
                </a:spcAft>
              </a:pPr>
              <a:t>18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1814169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Zástupný symbol pro obrázek snímku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2226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cs-CZ" smtClean="0"/>
          </a:p>
        </p:txBody>
      </p:sp>
      <p:sp>
        <p:nvSpPr>
          <p:cNvPr id="52227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D7D2DC6-C7DA-4BBB-A822-698CC59FC6FE}" type="slidenum">
              <a:rPr lang="cs-CZ"/>
              <a:pPr fontAlgn="base">
                <a:spcBef>
                  <a:spcPct val="0"/>
                </a:spcBef>
                <a:spcAft>
                  <a:spcPct val="0"/>
                </a:spcAft>
              </a:pPr>
              <a:t>19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320397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Zástupný symbol pro obrázek snímku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cs-CZ" smtClean="0"/>
          </a:p>
        </p:txBody>
      </p:sp>
      <p:sp>
        <p:nvSpPr>
          <p:cNvPr id="17411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C5E4E846-ED67-4E8F-A8C4-E54BEF1826A1}" type="slidenum">
              <a:rPr lang="cs-CZ"/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5762564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Zástupný symbol pro obrázek snímku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274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cs-CZ" smtClean="0"/>
          </a:p>
        </p:txBody>
      </p:sp>
      <p:sp>
        <p:nvSpPr>
          <p:cNvPr id="54275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B1B3669-285E-43FE-B62A-CE5334C2AC2C}" type="slidenum">
              <a:rPr lang="cs-CZ"/>
              <a:pPr fontAlgn="base">
                <a:spcBef>
                  <a:spcPct val="0"/>
                </a:spcBef>
                <a:spcAft>
                  <a:spcPct val="0"/>
                </a:spcAft>
              </a:pPr>
              <a:t>20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6310972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Zástupný symbol pro obrázek snímku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322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cs-CZ" smtClean="0"/>
          </a:p>
        </p:txBody>
      </p:sp>
      <p:sp>
        <p:nvSpPr>
          <p:cNvPr id="56323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6BF474FE-903F-4322-AD35-0F442E653C42}" type="slidenum">
              <a:rPr lang="cs-CZ"/>
              <a:pPr fontAlgn="base">
                <a:spcBef>
                  <a:spcPct val="0"/>
                </a:spcBef>
                <a:spcAft>
                  <a:spcPct val="0"/>
                </a:spcAft>
              </a:pPr>
              <a:t>21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8597331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Zástupný symbol pro obrázek snímku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8370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cs-CZ" smtClean="0"/>
          </a:p>
        </p:txBody>
      </p:sp>
      <p:sp>
        <p:nvSpPr>
          <p:cNvPr id="58371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59BC065-97AB-4794-A3B1-831E83AC08CE}" type="slidenum">
              <a:rPr lang="cs-CZ"/>
              <a:pPr fontAlgn="base">
                <a:spcBef>
                  <a:spcPct val="0"/>
                </a:spcBef>
                <a:spcAft>
                  <a:spcPct val="0"/>
                </a:spcAft>
              </a:pPr>
              <a:t>22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6287196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Zástupný symbol pro obrázek snímku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cs-CZ" smtClean="0"/>
          </a:p>
        </p:txBody>
      </p:sp>
      <p:sp>
        <p:nvSpPr>
          <p:cNvPr id="19459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6A080206-7D57-4A91-9FD0-651FC2D840DE}" type="slidenum">
              <a:rPr lang="cs-CZ"/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6252870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Zástupný symbol pro obrázek snímku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6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cs-CZ" smtClean="0"/>
          </a:p>
        </p:txBody>
      </p:sp>
      <p:sp>
        <p:nvSpPr>
          <p:cNvPr id="21507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4964ECEC-DB42-49F0-8B1F-FCD898B086EE}" type="slidenum">
              <a:rPr lang="cs-CZ"/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888483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Zástupný symbol pro obrázek snímku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4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cs-CZ" smtClean="0"/>
          </a:p>
        </p:txBody>
      </p:sp>
      <p:sp>
        <p:nvSpPr>
          <p:cNvPr id="23555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C1E093A0-B36C-43E6-83DF-A55A8B1C4331}" type="slidenum">
              <a:rPr lang="cs-CZ"/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2563051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Zástupný symbol pro obrázek snímku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2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cs-CZ" smtClean="0"/>
          </a:p>
        </p:txBody>
      </p:sp>
      <p:sp>
        <p:nvSpPr>
          <p:cNvPr id="25603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6CDFCFA-3951-40DA-84A8-A6B8ACCB7FBA}" type="slidenum">
              <a:rPr lang="cs-CZ"/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1447808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Zástupný symbol pro obrázek snímku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0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cs-CZ" smtClean="0"/>
          </a:p>
        </p:txBody>
      </p:sp>
      <p:sp>
        <p:nvSpPr>
          <p:cNvPr id="27651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223BA05-8E16-42E5-AB3D-001FA0C672D1}" type="slidenum">
              <a:rPr lang="cs-CZ"/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6619862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Zástupný symbol pro obrázek snímku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8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cs-CZ" smtClean="0"/>
          </a:p>
        </p:txBody>
      </p:sp>
      <p:sp>
        <p:nvSpPr>
          <p:cNvPr id="29699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C14D1A58-E6A6-4B59-9539-015E818B4D4E}" type="slidenum">
              <a:rPr lang="cs-CZ"/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2114017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Zástupný symbol pro obrázek snímku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6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cs-CZ" smtClean="0"/>
          </a:p>
        </p:txBody>
      </p:sp>
      <p:sp>
        <p:nvSpPr>
          <p:cNvPr id="31747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E71C106-A741-43EF-84FD-AD8614CD9E32}" type="slidenum">
              <a:rPr lang="cs-CZ"/>
              <a:pPr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823749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EF90AE-1D23-49D7-A385-953FEEC417D8}" type="datetimeFigureOut">
              <a:rPr lang="cs-CZ"/>
              <a:pPr>
                <a:defRPr/>
              </a:pPr>
              <a:t>9.2.2015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055C98-8B38-4C00-8CD0-B4E13458F613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79721C-6C4F-4A89-945B-DFA6CDB4CC3E}" type="datetimeFigureOut">
              <a:rPr lang="cs-CZ"/>
              <a:pPr>
                <a:defRPr/>
              </a:pPr>
              <a:t>9.2.2015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256462-6308-4186-961A-762283DC47A5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022665-5A62-4580-BAF7-D550E2B2E7C5}" type="datetimeFigureOut">
              <a:rPr lang="cs-CZ"/>
              <a:pPr>
                <a:defRPr/>
              </a:pPr>
              <a:t>9.2.2015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181079-65DF-41E5-B180-77E490A2D981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8535E5-1DE3-4CD1-A481-45DE1DAC44D1}" type="datetimeFigureOut">
              <a:rPr lang="cs-CZ"/>
              <a:pPr>
                <a:defRPr/>
              </a:pPr>
              <a:t>9.2.2015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31EDC8-EEE5-4DC4-8BF3-2B553258C7D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8469FB-FE01-410A-9BA0-9892BE58B326}" type="datetimeFigureOut">
              <a:rPr lang="cs-CZ"/>
              <a:pPr>
                <a:defRPr/>
              </a:pPr>
              <a:t>9.2.2015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28B0B0-1D21-44D7-A0F4-12967687AF20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EA3B43-E640-4D4B-A373-668D75885AE4}" type="datetimeFigureOut">
              <a:rPr lang="cs-CZ"/>
              <a:pPr>
                <a:defRPr/>
              </a:pPr>
              <a:t>9.2.2015</a:t>
            </a:fld>
            <a:endParaRPr lang="cs-CZ"/>
          </a:p>
        </p:txBody>
      </p:sp>
      <p:sp>
        <p:nvSpPr>
          <p:cNvPr id="6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374AE9-B880-4B0B-B963-46F9DF6CD146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7B9D68-3602-4A6B-B11F-BCFBE0200EC8}" type="datetimeFigureOut">
              <a:rPr lang="cs-CZ"/>
              <a:pPr>
                <a:defRPr/>
              </a:pPr>
              <a:t>9.2.2015</a:t>
            </a:fld>
            <a:endParaRPr lang="cs-CZ"/>
          </a:p>
        </p:txBody>
      </p:sp>
      <p:sp>
        <p:nvSpPr>
          <p:cNvPr id="8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9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B62C12-6471-4FCA-9BC7-CF612F964F0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AD38A2-3A47-455D-8A84-C879026EF9B7}" type="datetimeFigureOut">
              <a:rPr lang="cs-CZ"/>
              <a:pPr>
                <a:defRPr/>
              </a:pPr>
              <a:t>9.2.2015</a:t>
            </a:fld>
            <a:endParaRPr lang="cs-CZ"/>
          </a:p>
        </p:txBody>
      </p:sp>
      <p:sp>
        <p:nvSpPr>
          <p:cNvPr id="4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C50FC5-6484-4449-9145-7AEE5B3BEF41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4E561B-AB82-4F46-AF10-31ED01E9B22F}" type="datetimeFigureOut">
              <a:rPr lang="cs-CZ"/>
              <a:pPr>
                <a:defRPr/>
              </a:pPr>
              <a:t>9.2.2015</a:t>
            </a:fld>
            <a:endParaRPr lang="cs-CZ"/>
          </a:p>
        </p:txBody>
      </p:sp>
      <p:sp>
        <p:nvSpPr>
          <p:cNvPr id="3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DE667E-4498-4167-8D67-7B5E0FAF2E18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F2DEAC-5ECC-4B48-9D12-C47B8EBE3AF7}" type="datetimeFigureOut">
              <a:rPr lang="cs-CZ"/>
              <a:pPr>
                <a:defRPr/>
              </a:pPr>
              <a:t>9.2.2015</a:t>
            </a:fld>
            <a:endParaRPr lang="cs-CZ"/>
          </a:p>
        </p:txBody>
      </p:sp>
      <p:sp>
        <p:nvSpPr>
          <p:cNvPr id="6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3DD1DE-7BB1-476B-A3EF-EE824DC33898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cs-CZ" noProof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95A0A1-3AD4-4E4D-AD31-66BBDD5A56C7}" type="datetimeFigureOut">
              <a:rPr lang="cs-CZ"/>
              <a:pPr>
                <a:defRPr/>
              </a:pPr>
              <a:t>9.2.2015</a:t>
            </a:fld>
            <a:endParaRPr lang="cs-CZ"/>
          </a:p>
        </p:txBody>
      </p:sp>
      <p:sp>
        <p:nvSpPr>
          <p:cNvPr id="6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2A13EB-5524-4ADF-B1AC-E0971CA6075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Zástupný symbol pro nadpis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1027" name="Zástupný symbol pro text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038DB90-09CA-4D61-9A28-A472192B6583}" type="datetimeFigureOut">
              <a:rPr lang="cs-CZ"/>
              <a:pPr>
                <a:defRPr/>
              </a:pPr>
              <a:t>9.2.2015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CB2A01E-3347-4EAE-81FA-FF8387A4AD74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upload.wikimedia.org/wikipedia/commons/0/04/Plan_of_Babylon_RB.JPG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hyperlink" Target="http://dejiny.archii.cz/starovek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cs.wikipedia.org/wiki/Soubor:Human_headed_winged_bull_profile.jpg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smtClean="0"/>
              <a:t>Kultura Mezopotámie</a:t>
            </a:r>
            <a:br>
              <a:rPr lang="cs-CZ" smtClean="0"/>
            </a:br>
            <a:endParaRPr lang="cs-CZ" smtClean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r>
              <a:rPr lang="cs-CZ" dirty="0"/>
              <a:t>Autor: Jitka Kodrová</a:t>
            </a:r>
          </a:p>
          <a:p>
            <a:r>
              <a:rPr lang="cs-CZ"/>
              <a:t> 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cs-CZ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Nadpis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Rekonstrukce Babylonu</a:t>
            </a:r>
          </a:p>
        </p:txBody>
      </p:sp>
      <p:sp>
        <p:nvSpPr>
          <p:cNvPr id="32770" name="Zástupný symbol pro text 6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cs-CZ" smtClean="0"/>
          </a:p>
        </p:txBody>
      </p:sp>
      <p:pic>
        <p:nvPicPr>
          <p:cNvPr id="32771" name="Picture 2" descr="Soubor:Plan of Babylon RB.JPG">
            <a:hlinkClick r:id="rId3"/>
          </p:cNvPr>
          <p:cNvPicPr>
            <a:picLocks noGrp="1" noChangeAspect="1" noChangeArrowheads="1"/>
          </p:cNvPicPr>
          <p:nvPr>
            <p:ph type="pic" idx="1"/>
          </p:nvPr>
        </p:nvPicPr>
        <p:blipFill>
          <a:blip r:embed="rId4" cstate="print"/>
          <a:srcRect t="3047" b="3047"/>
          <a:stretch>
            <a:fillRect/>
          </a:stretch>
        </p:blipFill>
        <p:spPr/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Nadpis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Rekonstrukce hradeb v Babyloně</a:t>
            </a:r>
          </a:p>
        </p:txBody>
      </p:sp>
      <p:sp>
        <p:nvSpPr>
          <p:cNvPr id="34818" name="Zástupný symbol pro text 6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cs-CZ" smtClean="0"/>
          </a:p>
        </p:txBody>
      </p:sp>
      <p:pic>
        <p:nvPicPr>
          <p:cNvPr id="34819" name="Picture 2" descr="Restaurované babylonské hradby."/>
          <p:cNvPicPr>
            <a:picLocks noGrp="1" noChangeAspect="1" noChangeArrowheads="1"/>
          </p:cNvPicPr>
          <p:nvPr>
            <p:ph type="pic" idx="1"/>
          </p:nvPr>
        </p:nvPicPr>
        <p:blipFill>
          <a:blip r:embed="rId3" cstate="print"/>
          <a:srcRect l="5429" r="5429"/>
          <a:stretch>
            <a:fillRect/>
          </a:stretch>
        </p:blipFill>
        <p:spPr/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Model Ištařiny brány</a:t>
            </a:r>
          </a:p>
        </p:txBody>
      </p:sp>
      <p:sp>
        <p:nvSpPr>
          <p:cNvPr id="36866" name="Zástupný symbol pro text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cs-CZ" smtClean="0"/>
          </a:p>
        </p:txBody>
      </p:sp>
      <p:pic>
        <p:nvPicPr>
          <p:cNvPr id="36867" name="Picture 2" descr="Model Ištařiny brány..."/>
          <p:cNvPicPr>
            <a:picLocks noGrp="1" noChangeAspect="1" noChangeArrowheads="1"/>
          </p:cNvPicPr>
          <p:nvPr>
            <p:ph type="pic" idx="1"/>
          </p:nvPr>
        </p:nvPicPr>
        <p:blipFill>
          <a:blip r:embed="rId3" cstate="print"/>
          <a:srcRect l="10083" r="10083"/>
          <a:stretch>
            <a:fillRect/>
          </a:stretch>
        </p:blipFill>
        <p:spPr/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cs-CZ" dirty="0" smtClean="0"/>
              <a:t>Napodobenina </a:t>
            </a:r>
            <a:r>
              <a:rPr lang="cs-CZ" dirty="0" err="1" smtClean="0"/>
              <a:t>Ištařiny</a:t>
            </a:r>
            <a:r>
              <a:rPr lang="cs-CZ" dirty="0" smtClean="0"/>
              <a:t> brána v Babyloně- originál je v Berlíně</a:t>
            </a:r>
            <a:endParaRPr lang="cs-CZ" dirty="0"/>
          </a:p>
        </p:txBody>
      </p:sp>
      <p:sp>
        <p:nvSpPr>
          <p:cNvPr id="38914" name="Zástupný symbol pro text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cs-CZ" smtClean="0"/>
          </a:p>
        </p:txBody>
      </p:sp>
      <p:pic>
        <p:nvPicPr>
          <p:cNvPr id="38915" name="Picture 3" descr="C:\Users\marek\Desktop\untitled.bmp"/>
          <p:cNvPicPr>
            <a:picLocks noGrp="1" noChangeAspect="1" noChangeArrowheads="1"/>
          </p:cNvPicPr>
          <p:nvPr>
            <p:ph type="pic" idx="1"/>
          </p:nvPr>
        </p:nvPicPr>
        <p:blipFill>
          <a:blip r:embed="rId3" cstate="print"/>
          <a:srcRect t="17828" b="17828"/>
          <a:stretch>
            <a:fillRect/>
          </a:stretch>
        </p:blipFill>
        <p:spPr/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Model Mardukova chrámu – „babylonská věž“</a:t>
            </a:r>
          </a:p>
        </p:txBody>
      </p:sp>
      <p:sp>
        <p:nvSpPr>
          <p:cNvPr id="40962" name="Zástupný symbol pro text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cs-CZ" smtClean="0"/>
          </a:p>
        </p:txBody>
      </p:sp>
      <p:pic>
        <p:nvPicPr>
          <p:cNvPr id="40963" name="Picture 2" descr="... a model zikkuratu Etemenaki a přilehlého komplexu."/>
          <p:cNvPicPr>
            <a:picLocks noGrp="1" noChangeAspect="1" noChangeArrowheads="1"/>
          </p:cNvPicPr>
          <p:nvPr>
            <p:ph type="pic" idx="1"/>
          </p:nvPr>
        </p:nvPicPr>
        <p:blipFill>
          <a:blip r:embed="rId3" cstate="print"/>
          <a:srcRect l="12933" r="12933"/>
          <a:stretch>
            <a:fillRect/>
          </a:stretch>
        </p:blipFill>
        <p:spPr/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Visuté zahrady Semiramidiny</a:t>
            </a:r>
          </a:p>
        </p:txBody>
      </p:sp>
      <p:sp>
        <p:nvSpPr>
          <p:cNvPr id="43010" name="Zástupný symbol pro text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cs-CZ" smtClean="0"/>
          </a:p>
        </p:txBody>
      </p:sp>
      <p:pic>
        <p:nvPicPr>
          <p:cNvPr id="43011" name="Picture 2" descr="http://www.iulius.wz.cz/babylon7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3" cstate="print"/>
          <a:srcRect l="2818" r="2818"/>
          <a:stretch>
            <a:fillRect/>
          </a:stretch>
        </p:blipFill>
        <p:spPr/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Nadpis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 smtClean="0"/>
          </a:p>
        </p:txBody>
      </p:sp>
      <p:sp>
        <p:nvSpPr>
          <p:cNvPr id="6" name="Zástupný symbol pro obsah 5"/>
          <p:cNvSpPr>
            <a:spLocks noGrp="1"/>
          </p:cNvSpPr>
          <p:nvPr>
            <p:ph idx="1"/>
          </p:nvPr>
        </p:nvSpPr>
        <p:spPr/>
        <p:txBody>
          <a:bodyPr rtlCol="0">
            <a:normAutofit fontScale="550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cs-CZ" dirty="0" smtClean="0"/>
              <a:t>Jednomu muž se to však podařilo. Jeho jméno bylo </a:t>
            </a:r>
            <a:r>
              <a:rPr lang="cs-CZ" dirty="0" err="1" smtClean="0"/>
              <a:t>Georg</a:t>
            </a:r>
            <a:r>
              <a:rPr lang="cs-CZ" dirty="0" smtClean="0"/>
              <a:t> Friedrich </a:t>
            </a:r>
            <a:r>
              <a:rPr lang="cs-CZ" dirty="0" err="1" smtClean="0"/>
              <a:t>Grotefend</a:t>
            </a:r>
            <a:r>
              <a:rPr lang="cs-CZ" dirty="0" smtClean="0"/>
              <a:t> (1775 - 1853). </a:t>
            </a:r>
            <a:r>
              <a:rPr lang="cs-CZ" dirty="0" err="1" smtClean="0"/>
              <a:t>Grotefend</a:t>
            </a:r>
            <a:r>
              <a:rPr lang="cs-CZ" dirty="0" smtClean="0"/>
              <a:t> byl německého původu a už od malička miloval luštění rébusů. Později si našel další zálibu - studii písma. Ve svých sedmadvaceti letech se vsadil se svým přítelem </a:t>
            </a:r>
            <a:r>
              <a:rPr lang="cs-CZ" dirty="0" err="1" smtClean="0"/>
              <a:t>Fiorillem</a:t>
            </a:r>
            <a:r>
              <a:rPr lang="cs-CZ" dirty="0" smtClean="0"/>
              <a:t>, že se mu podaří rozluštit klínové písmo. </a:t>
            </a:r>
            <a:r>
              <a:rPr lang="cs-CZ" dirty="0" err="1" smtClean="0"/>
              <a:t>Firillo</a:t>
            </a:r>
            <a:r>
              <a:rPr lang="cs-CZ" dirty="0" smtClean="0"/>
              <a:t> sázku přijal a poskytl nadšenému muži materiál s klínovým písmem, pocházející z mezopotamské Persepolis, sídla Peršanů. </a:t>
            </a:r>
            <a:r>
              <a:rPr lang="cs-CZ" dirty="0" err="1" smtClean="0"/>
              <a:t>Grotefend</a:t>
            </a:r>
            <a:r>
              <a:rPr lang="cs-CZ" dirty="0" smtClean="0"/>
              <a:t> se pustil do práce, avšak vyhlídky na úspěch byly mizivé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cs-CZ" dirty="0" smtClean="0"/>
              <a:t>Předpokládal, že persepolský text bude obsahovat jména králů a, podle, zvyku, jména jejich otců. Vytvořil proto vzorec, který následně v textu počal hledat - ,,Král B, syn krále A, král C, syn krále B." A po namáhavých chvílích skutečně našel, i když trochu odlišnou, verzi ,,Král B, syn A-a, král C, syn krále B." </a:t>
            </a:r>
            <a:r>
              <a:rPr lang="cs-CZ" dirty="0" err="1" smtClean="0"/>
              <a:t>Grotefend</a:t>
            </a:r>
            <a:r>
              <a:rPr lang="cs-CZ" dirty="0" smtClean="0"/>
              <a:t> ihned pochopil, že král B nebyl královského původu , protože u jeho otce nebyl královský titul. Teď už stačilo nalézt jen dvojici králů B a C, jejichž předek nebyl králem. Jako první se nabízel </a:t>
            </a:r>
            <a:r>
              <a:rPr lang="cs-CZ" dirty="0" err="1" smtClean="0"/>
              <a:t>Kýros</a:t>
            </a:r>
            <a:r>
              <a:rPr lang="cs-CZ" dirty="0" smtClean="0"/>
              <a:t> a </a:t>
            </a:r>
            <a:r>
              <a:rPr lang="cs-CZ" dirty="0" err="1" smtClean="0"/>
              <a:t>Kambýsés</a:t>
            </a:r>
            <a:r>
              <a:rPr lang="cs-CZ" dirty="0" smtClean="0"/>
              <a:t>, jejich jména by však musela začínat stejným znakem, a v případě klínového textu tomu tak nebylo. Dále zde byla dvojice </a:t>
            </a:r>
            <a:r>
              <a:rPr lang="cs-CZ" dirty="0" err="1" smtClean="0"/>
              <a:t>Kýros</a:t>
            </a:r>
            <a:r>
              <a:rPr lang="cs-CZ" dirty="0" smtClean="0"/>
              <a:t> a </a:t>
            </a:r>
            <a:r>
              <a:rPr lang="cs-CZ" dirty="0" err="1" smtClean="0"/>
              <a:t>Artaxerxés</a:t>
            </a:r>
            <a:r>
              <a:rPr lang="cs-CZ" dirty="0" smtClean="0"/>
              <a:t>, ale poměr počtu znaků oběma jménům nevyhovoval. Jako poslední přišli na řadu </a:t>
            </a:r>
            <a:r>
              <a:rPr lang="cs-CZ" dirty="0" err="1" smtClean="0"/>
              <a:t>Dáreios</a:t>
            </a:r>
            <a:r>
              <a:rPr lang="cs-CZ" dirty="0" smtClean="0"/>
              <a:t> a </a:t>
            </a:r>
            <a:r>
              <a:rPr lang="cs-CZ" dirty="0" err="1" smtClean="0"/>
              <a:t>Xerxés</a:t>
            </a:r>
            <a:r>
              <a:rPr lang="cs-CZ" dirty="0" smtClean="0"/>
              <a:t> a světe div se - jména pasovala. </a:t>
            </a:r>
            <a:r>
              <a:rPr lang="cs-CZ" dirty="0" err="1" smtClean="0"/>
              <a:t>Grotefend</a:t>
            </a:r>
            <a:r>
              <a:rPr lang="cs-CZ" dirty="0" smtClean="0"/>
              <a:t> vyhrál sázku, protože rozluštil písmena.</a:t>
            </a:r>
            <a:endParaRPr lang="cs-CZ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Nadpis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Mezopotámské klínové písmo</a:t>
            </a:r>
          </a:p>
        </p:txBody>
      </p:sp>
      <p:sp>
        <p:nvSpPr>
          <p:cNvPr id="47106" name="Zástupný symbol pro text 6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cs-CZ" smtClean="0"/>
          </a:p>
        </p:txBody>
      </p:sp>
      <p:pic>
        <p:nvPicPr>
          <p:cNvPr id="47107" name="Picture 2" descr="http://upload.wikimedia.org/wikipedia/commons/5/57/Cuneiform_script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3" cstate="print"/>
          <a:srcRect t="26375" b="26375"/>
          <a:stretch>
            <a:fillRect/>
          </a:stretch>
        </p:blipFill>
        <p:spPr/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Pečetní válečky</a:t>
            </a:r>
          </a:p>
        </p:txBody>
      </p:sp>
      <p:sp>
        <p:nvSpPr>
          <p:cNvPr id="49154" name="Zástupný symbol pro text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cs-CZ" smtClean="0"/>
          </a:p>
        </p:txBody>
      </p:sp>
      <p:pic>
        <p:nvPicPr>
          <p:cNvPr id="49155" name="Picture 2" descr="http://www.cez-okno.net/files/clanok-subory-2009/valcekove-pecate-mezopotamie-va243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3" cstate="print"/>
          <a:srcRect l="9174" r="9174"/>
          <a:stretch>
            <a:fillRect/>
          </a:stretch>
        </p:blipFill>
        <p:spPr/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Nadpis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Bohové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idx="1"/>
          </p:nvPr>
        </p:nvSpPr>
        <p:spPr/>
        <p:txBody>
          <a:bodyPr rtlCol="0">
            <a:normAutofit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cs-CZ" dirty="0" err="1" smtClean="0"/>
              <a:t>An</a:t>
            </a:r>
            <a:r>
              <a:rPr lang="cs-CZ" dirty="0" smtClean="0"/>
              <a:t> – nebesa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cs-CZ" dirty="0" err="1" smtClean="0"/>
              <a:t>Enlil</a:t>
            </a:r>
            <a:r>
              <a:rPr lang="cs-CZ" dirty="0" smtClean="0"/>
              <a:t> – Země, osud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cs-CZ" dirty="0" err="1" smtClean="0"/>
              <a:t>Enki</a:t>
            </a:r>
            <a:r>
              <a:rPr lang="cs-CZ" dirty="0" smtClean="0"/>
              <a:t> – voda a moudrost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cs-CZ" dirty="0" err="1" smtClean="0"/>
              <a:t>Šamaš</a:t>
            </a:r>
            <a:r>
              <a:rPr lang="cs-CZ" dirty="0" smtClean="0"/>
              <a:t> – Slunce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cs-CZ" dirty="0" err="1" smtClean="0"/>
              <a:t>Sín</a:t>
            </a:r>
            <a:r>
              <a:rPr lang="cs-CZ" dirty="0" smtClean="0"/>
              <a:t> – Měsíc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cs-CZ" dirty="0" err="1" smtClean="0"/>
              <a:t>Ištar</a:t>
            </a:r>
            <a:r>
              <a:rPr lang="cs-CZ" dirty="0" smtClean="0"/>
              <a:t> – láska, krása, plodnost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cs-CZ" dirty="0" smtClean="0"/>
              <a:t> </a:t>
            </a:r>
            <a:r>
              <a:rPr lang="cs-CZ" dirty="0" err="1" smtClean="0"/>
              <a:t>Marduk</a:t>
            </a:r>
            <a:r>
              <a:rPr lang="cs-CZ" dirty="0" smtClean="0"/>
              <a:t> – Babylon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cs-CZ" dirty="0" smtClean="0"/>
              <a:t> </a:t>
            </a:r>
            <a:r>
              <a:rPr lang="cs-CZ" dirty="0" err="1" smtClean="0"/>
              <a:t>Nimrud</a:t>
            </a:r>
            <a:r>
              <a:rPr lang="cs-CZ" dirty="0" smtClean="0"/>
              <a:t> - lov</a:t>
            </a:r>
            <a:endParaRPr lang="cs-CZ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architektura</a:t>
            </a:r>
          </a:p>
        </p:txBody>
      </p:sp>
      <p:sp>
        <p:nvSpPr>
          <p:cNvPr id="16386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mtClean="0"/>
              <a:t>Chrámy- zikkuraty – stupňov</a:t>
            </a:r>
            <a:r>
              <a:rPr lang="cs-CZ" smtClean="0">
                <a:latin typeface="Arial" charset="0"/>
              </a:rPr>
              <a:t>it</a:t>
            </a:r>
            <a:r>
              <a:rPr lang="cs-CZ" smtClean="0"/>
              <a:t>á pyramida z cihel, jsou pokryté barevnou glazurou</a:t>
            </a:r>
          </a:p>
          <a:p>
            <a:r>
              <a:rPr lang="cs-CZ" smtClean="0"/>
              <a:t>Paláce, hradby, věže, hospodářské budovy, zavlažovací systém( kanály, vodní nádrže, vodovody), mosty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Obdélník 3"/>
          <p:cNvSpPr>
            <a:spLocks noChangeArrowheads="1"/>
          </p:cNvSpPr>
          <p:nvPr/>
        </p:nvSpPr>
        <p:spPr bwMode="auto">
          <a:xfrm>
            <a:off x="2286000" y="2828925"/>
            <a:ext cx="4572000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>
                <a:latin typeface="Calibri" pitchFamily="34" charset="0"/>
              </a:rPr>
              <a:t>Prvé dochované hliněné tabulky z období okolo roku 3000 př.n.l. ukazují, že lidé ve starověké Mezopotámii počítali v </a:t>
            </a:r>
            <a:r>
              <a:rPr lang="cs-CZ" b="1">
                <a:latin typeface="Calibri" pitchFamily="34" charset="0"/>
              </a:rPr>
              <a:t>desítkově-šedesátkové soustavě</a:t>
            </a:r>
            <a:r>
              <a:rPr lang="cs-CZ">
                <a:latin typeface="Calibri" pitchFamily="34" charset="0"/>
              </a:rPr>
              <a:t> </a:t>
            </a:r>
          </a:p>
          <a:p>
            <a:r>
              <a:rPr lang="cs-CZ">
                <a:latin typeface="Calibri" pitchFamily="34" charset="0"/>
              </a:rPr>
              <a:t>Dodnes užíváme šedesátkovou soustavu k měření úhlů, času i polohy. Úhlovou minutu dělíme na 60 vteřin, 60 minut tvoří jeden stupeň a 360 stupňů vytváří celek - kruh. V kruhu času má jedna minuta 60 sekund a jedna hodina 60 minut.</a:t>
            </a:r>
          </a:p>
          <a:p>
            <a:endParaRPr lang="cs-CZ">
              <a:latin typeface="Calibri" pitchFamily="34" charset="0"/>
            </a:endParaRPr>
          </a:p>
          <a:p>
            <a:endParaRPr lang="cs-CZ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 smtClean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775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cs-CZ" b="1" dirty="0" smtClean="0"/>
              <a:t>Přibližně  ze 7. století před n.l. pochází nejstarší známá učebnice astronomie </a:t>
            </a:r>
            <a:r>
              <a:rPr lang="cs-CZ" b="1" i="1" dirty="0" smtClean="0"/>
              <a:t>Mul </a:t>
            </a:r>
            <a:r>
              <a:rPr lang="cs-CZ" b="1" i="1" dirty="0" err="1" smtClean="0"/>
              <a:t>Apin</a:t>
            </a:r>
            <a:r>
              <a:rPr lang="cs-CZ" b="1" dirty="0" smtClean="0"/>
              <a:t>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cs-CZ" dirty="0" smtClean="0"/>
              <a:t>Mnozí historici jsou přesvědčeni, že chrámové věže sloužili kněžím také jako astronomické observatoře.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cs-CZ" dirty="0" smtClean="0"/>
              <a:t>Kněží využívali znalosti o nebeských tělesech k astrologickým předpovědím budoucnosti a také k sestavení a používání kalendáře.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cs-CZ" dirty="0" smtClean="0"/>
              <a:t>Babyloňané již v období 2 400 až 2 200 před n. l. měli určitou představu o ekliptice a hvězdnou oblohu rozdělili na souhvězdí s názvy. Měli i teorii pohybu Slunce, Měsíce a planet s představou osmi sfér, uprostřed nichž je Země.</a:t>
            </a:r>
            <a:endParaRPr lang="cs-CZ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cs-CZ" smtClean="0"/>
              <a:t/>
            </a:r>
            <a:br>
              <a:rPr lang="cs-CZ" smtClean="0"/>
            </a:br>
            <a:endParaRPr lang="cs-CZ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 smtClean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325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cs-CZ" b="1" dirty="0" smtClean="0"/>
              <a:t>Mezopotámie-lékařství</a:t>
            </a:r>
            <a:endParaRPr lang="cs-CZ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cs-CZ" dirty="0" smtClean="0"/>
              <a:t>Mezopotámie - lékařství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cs-CZ" dirty="0" smtClean="0"/>
              <a:t>Lékařstvím se ve staré Mezopotámii zabývali především lékaři a chirurgové. Lékaře bychom dnes asi označili jako internisty. Byli to vlastně lidé patřící do úzkých skupin kněží. Nepodléhali tedy žádným zákonům. Jejich poznání vyplývalo především z výzkumu obětních zvířat. Kněží se především díky tomu, že se z vnitřností zvířat věštilo mohli dokonale seznámit s jejich anatomií.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cs-CZ" dirty="0" smtClean="0"/>
              <a:t>Naproti tomu chirurgové byli, co se týče společenské vrstvy na úrovni řemeslníků. Jestliže způsobili pacientovi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cs-CZ" dirty="0" smtClean="0"/>
              <a:t>smrt v důsledku své chyby byla jim useknuta ruka.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cs-CZ" dirty="0" smtClean="0"/>
              <a:t>Zlomeniny a různá zranění byla léčena chirurgy, zatím co vnitřní neduhy léčili zaříkávači, kteří věděli, jak vyhnat škodícího démona z těla.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cs-CZ" dirty="0" smtClean="0"/>
              <a:t>K zaklínání bylo třeba vody, ohně i kamenů a používaly se i různé byliny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cs-CZ" dirty="0" smtClean="0"/>
              <a:t>. Obřad se obvykle konal v domě nemocného. Nemocný se nejdříve vyzpovídal za všech svých hříchů a pro jistotu uvedl i ty, o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cs-CZ" dirty="0" smtClean="0"/>
              <a:t>kterých nevěděl. Po modlitbě následovalo vymítání démona nemoci. Aby byl démon oklamán, bylo vedle těla nemocného položeno kůzle, aby se do něj démon vrhl a člověka nechal být.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cs-CZ" dirty="0" smtClean="0"/>
              <a:t>Již t 3.tis. </a:t>
            </a:r>
            <a:r>
              <a:rPr lang="cs-CZ" dirty="0" err="1" smtClean="0"/>
              <a:t>př.n</a:t>
            </a:r>
            <a:r>
              <a:rPr lang="cs-CZ" dirty="0" smtClean="0"/>
              <a:t>..l. se dochovalo množství malých tabulek se zaříkávadly. Většina z nich je věnována Gule, která byla označena jako ochranným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cs-CZ" dirty="0" smtClean="0"/>
              <a:t>božstvem, lékařského umění.Od utrpení pomáhali i jiní bohové. Např. bůh </a:t>
            </a:r>
            <a:r>
              <a:rPr lang="cs-CZ" dirty="0" err="1" smtClean="0"/>
              <a:t>Ningizzida</a:t>
            </a:r>
            <a:r>
              <a:rPr lang="cs-CZ" dirty="0" smtClean="0"/>
              <a:t> měl za svůj symbol hada vinoucího se okolo hole. Tento znak byl později převzat řeckým bohem </a:t>
            </a:r>
            <a:r>
              <a:rPr lang="cs-CZ" dirty="0" err="1" smtClean="0"/>
              <a:t>Asklépiosem</a:t>
            </a:r>
            <a:r>
              <a:rPr lang="cs-CZ" dirty="0" smtClean="0"/>
              <a:t> a je symbolem lékařství dodnes.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cs-CZ" dirty="0" smtClean="0"/>
              <a:t>Chirurgové se na rozdíl od kněží museli spoléhat na svoji dovednost, i když nad nimi stále visela hrozba useknutí ruky. I přesto se obdivuhodně pouštěli do složitých operací. Ačkoli je materiálu o jejich práci dost, zůstává ukryto mnoho různých nejasností.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cs-CZ" dirty="0" smtClean="0"/>
              <a:t>Slavné lékaře si dokonce vypůjčovali i panovníci z ciziny. Daleké a namáhavé cesty tak patřily k lékařskému údělu.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cs-CZ" dirty="0" smtClean="0"/>
              <a:t>Léčivé prostředky hledal sumerský lékař podobně jako tomu je dnes. Dělili se na rostlinné, živočišné a nerostné, přičemž mezi nerostné patřila sůl a dusičnan draselný neboli salnitr. K léčivům živočišného původu pak mléko, hadí kůže, želví krunýře. Většina léčiv ale byla původu rostlinného. Ze stromů se například uplatnily vrby, hrušně, jedle, fíkovníky a datlovníky. Léčivé látky se pak získávaly z jejich semen, kořenů, větví kůry a mízy a uchovávali se v podobě tuhé nebo práškové. K léčení se používali přirozeně i různé roztoky a masti, přičemž jejich výroba často vyžadovala chemické znalosti. U mastí tvořili hlavní části olej nebo med a říční hlína, roztoky se pak získávaly louhováním různých látek. Pokud byl lék určen k pití rozpouštěl se v pivu nebo v mléku.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cs-CZ" dirty="0" smtClean="0"/>
              <a:t>Nemocnice ve staré Mezopotámii nebyly, ale v určitých případech existovaly zvláštně označené domy, v nichž leželi nemocní. Vchod byl natřen sádrou a asfaltem a ověšen amulety. U lože nemocného pak byla pochodeň a kadidelnice a někdy obětní kůzle pro zaříkávací obřad.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cs-CZ" dirty="0" smtClean="0"/>
              <a:t>Velkou péči zde vyžadovala rodička, protože ona i dítě byli ohroženi ženským démonem </a:t>
            </a:r>
            <a:r>
              <a:rPr lang="cs-CZ" dirty="0" err="1" smtClean="0"/>
              <a:t>Lamaštu</a:t>
            </a:r>
            <a:r>
              <a:rPr lang="cs-CZ" dirty="0" smtClean="0"/>
              <a:t>. Porodníkem zpravidla bývala porodní bába, ale mohl jim být i lékař. Porod se neobešel bez různých zaříkávadel a magických úkonů, které ochraňovali matku i dítě před zlými vlivy.</a:t>
            </a:r>
            <a:br>
              <a:rPr lang="cs-CZ" dirty="0" smtClean="0"/>
            </a:br>
            <a:r>
              <a:rPr lang="cs-CZ" dirty="0" smtClean="0"/>
              <a:t/>
            </a:r>
            <a:br>
              <a:rPr lang="cs-CZ" dirty="0" smtClean="0"/>
            </a:br>
            <a:r>
              <a:rPr lang="cs-CZ" dirty="0" smtClean="0"/>
              <a:t>Je také pravděpodobné, že odborné zkušenosti byly předáváno z otců na syny.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cs-CZ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http://www.gjp1.cz/new/oppa2013/nadotek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32656"/>
            <a:ext cx="4632449" cy="38425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6" descr="http://www.gjp1.cz/new/oppa2013/3_loga-upraveno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9398" y="402193"/>
            <a:ext cx="4422292" cy="3793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Použité zdroje: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>
                <a:hlinkClick r:id="rId2"/>
              </a:rPr>
              <a:t>http://dejiny.archii.cz/starovek</a:t>
            </a:r>
            <a:r>
              <a:rPr lang="cs-CZ" dirty="0" smtClean="0">
                <a:hlinkClick r:id="rId2"/>
              </a:rPr>
              <a:t>/</a:t>
            </a:r>
            <a:endParaRPr lang="cs-CZ" dirty="0" smtClean="0"/>
          </a:p>
          <a:p>
            <a:r>
              <a:rPr lang="cs-CZ"/>
              <a:t>https://www.google.cz/search?q=sumerov%C3%A9&amp;biw=1280&amp;bih=699&amp;source=lnms&amp;tbm=isch&amp;sa=X&amp;ei=PLbYVPCpLcPlaLDygvAG&amp;sqi=2&amp;ved=0CAYQ_AUoAQ</a:t>
            </a:r>
          </a:p>
        </p:txBody>
      </p:sp>
    </p:spTree>
    <p:extLst>
      <p:ext uri="{BB962C8B-B14F-4D97-AF65-F5344CB8AC3E}">
        <p14:creationId xmlns:p14="http://schemas.microsoft.com/office/powerpoint/2010/main" val="8175841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2" descr="http://myty.info/image/2007080004/zikkura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500" y="-136525"/>
            <a:ext cx="8677275" cy="699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2" descr="http://teachers.sduhsd.k12.ca.us/ltrupe/art%20history%20web/final/chap2NearEast/Ziggura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52400" y="1285875"/>
            <a:ext cx="9296400" cy="3857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cs-CZ" dirty="0" smtClean="0"/>
              <a:t>Palác v </a:t>
            </a:r>
            <a:r>
              <a:rPr lang="cs-CZ" dirty="0" err="1" smtClean="0"/>
              <a:t>Chorsábádu</a:t>
            </a:r>
            <a:r>
              <a:rPr lang="cs-CZ" dirty="0" smtClean="0"/>
              <a:t> neboli Dur </a:t>
            </a:r>
            <a:r>
              <a:rPr lang="cs-CZ" dirty="0" err="1" smtClean="0"/>
              <a:t>Sarrukínu</a:t>
            </a:r>
            <a:r>
              <a:rPr lang="cs-CZ" dirty="0" smtClean="0"/>
              <a:t> – </a:t>
            </a:r>
            <a:r>
              <a:rPr lang="cs-CZ" dirty="0" err="1" smtClean="0"/>
              <a:t>Sargon</a:t>
            </a:r>
            <a:r>
              <a:rPr lang="cs-CZ" dirty="0" smtClean="0"/>
              <a:t> II.</a:t>
            </a:r>
            <a:endParaRPr lang="cs-CZ" dirty="0"/>
          </a:p>
        </p:txBody>
      </p:sp>
      <p:sp>
        <p:nvSpPr>
          <p:cNvPr id="22530" name="Zástupný symbol pro obrázek 2"/>
          <p:cNvSpPr>
            <a:spLocks noGrp="1"/>
          </p:cNvSpPr>
          <p:nvPr>
            <p:ph type="pic" idx="1"/>
          </p:nvPr>
        </p:nvSpPr>
        <p:spPr/>
      </p:sp>
      <p:sp>
        <p:nvSpPr>
          <p:cNvPr id="22531" name="Zástupný symbol pro text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cs-CZ" smtClean="0"/>
          </a:p>
        </p:txBody>
      </p:sp>
      <p:pic>
        <p:nvPicPr>
          <p:cNvPr id="22532" name="Picture 2" descr="C:\Users\marek\Desktop\Brockhaus_b2_nr0234b_hfid_518008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09638" y="-2590800"/>
            <a:ext cx="7324725" cy="1203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cs-CZ" dirty="0" smtClean="0"/>
              <a:t>Vchod do paláce zakladatele </a:t>
            </a:r>
            <a:r>
              <a:rPr lang="cs-CZ" dirty="0" err="1" smtClean="0"/>
              <a:t>novoasyrské</a:t>
            </a:r>
            <a:r>
              <a:rPr lang="cs-CZ" dirty="0" smtClean="0"/>
              <a:t> říše </a:t>
            </a:r>
            <a:r>
              <a:rPr lang="cs-CZ" dirty="0" err="1" smtClean="0"/>
              <a:t>Sargona</a:t>
            </a:r>
            <a:r>
              <a:rPr lang="cs-CZ" dirty="0" smtClean="0"/>
              <a:t> II. v </a:t>
            </a:r>
            <a:r>
              <a:rPr lang="cs-CZ" dirty="0" err="1" smtClean="0"/>
              <a:t>Chorsábádu</a:t>
            </a:r>
            <a:endParaRPr lang="cs-CZ" dirty="0"/>
          </a:p>
        </p:txBody>
      </p:sp>
      <p:sp>
        <p:nvSpPr>
          <p:cNvPr id="24578" name="Zástupný symbol pro text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cs-CZ" smtClean="0"/>
          </a:p>
        </p:txBody>
      </p:sp>
      <p:sp>
        <p:nvSpPr>
          <p:cNvPr id="24579" name="Zástupný symbol pro obrázek 2"/>
          <p:cNvSpPr txBox="1">
            <a:spLocks/>
          </p:cNvSpPr>
          <p:nvPr/>
        </p:nvSpPr>
        <p:spPr bwMode="auto">
          <a:xfrm>
            <a:off x="1785938" y="642938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cs-CZ"/>
          </a:p>
        </p:txBody>
      </p:sp>
      <p:pic>
        <p:nvPicPr>
          <p:cNvPr id="24580" name="Picture 2" descr="http://upload.wikimedia.org/wikipedia/commons/thumb/2/24/Human_headed_winged_bull_profile.jpg/300px-Human_headed_winged_bull_profile.jpg">
            <a:hlinkClick r:id="rId3"/>
          </p:cNvPr>
          <p:cNvPicPr>
            <a:picLocks noGrp="1" noChangeAspect="1" noChangeArrowheads="1"/>
          </p:cNvPicPr>
          <p:nvPr>
            <p:ph type="pic" idx="1"/>
          </p:nvPr>
        </p:nvPicPr>
        <p:blipFill>
          <a:blip r:embed="rId4" cstate="print"/>
          <a:srcRect t="10938" b="10938"/>
          <a:stretch>
            <a:fillRect/>
          </a:stretch>
        </p:blipFill>
        <p:spPr/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Hradby v Ninive</a:t>
            </a:r>
          </a:p>
        </p:txBody>
      </p:sp>
      <p:sp>
        <p:nvSpPr>
          <p:cNvPr id="26626" name="Zástupný symbol pro text 4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cs-CZ" smtClean="0"/>
          </a:p>
          <a:p>
            <a:endParaRPr lang="cs-CZ" smtClean="0"/>
          </a:p>
        </p:txBody>
      </p:sp>
      <p:pic>
        <p:nvPicPr>
          <p:cNvPr id="26627" name="Picture 2" descr="http://www.arquiperu.com/images/newslet02/ninive02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3" cstate="print"/>
          <a:srcRect l="8987" r="8987"/>
          <a:stretch>
            <a:fillRect/>
          </a:stretch>
        </p:blipFill>
        <p:spPr>
          <a:xfrm>
            <a:off x="1785938" y="714375"/>
            <a:ext cx="5486400" cy="4114800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842963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cs-CZ" dirty="0" smtClean="0"/>
              <a:t>Rekonstrukce paláce v Ninive, palác založil král </a:t>
            </a:r>
            <a:r>
              <a:rPr lang="cs-CZ" dirty="0" err="1" smtClean="0"/>
              <a:t>Senacherib</a:t>
            </a:r>
            <a:r>
              <a:rPr lang="cs-CZ" dirty="0" smtClean="0"/>
              <a:t>, syn </a:t>
            </a:r>
            <a:r>
              <a:rPr lang="cs-CZ" dirty="0" err="1" smtClean="0"/>
              <a:t>Sargona</a:t>
            </a:r>
            <a:r>
              <a:rPr lang="cs-CZ" dirty="0" smtClean="0"/>
              <a:t> II., později ho </a:t>
            </a:r>
            <a:r>
              <a:rPr lang="cs-CZ" dirty="0"/>
              <a:t>zkrášlil </a:t>
            </a:r>
            <a:r>
              <a:rPr lang="cs-CZ" dirty="0" err="1"/>
              <a:t>Aššurbanipal</a:t>
            </a:r>
            <a:r>
              <a:rPr lang="cs-CZ" dirty="0" smtClean="0"/>
              <a:t> </a:t>
            </a:r>
            <a:endParaRPr lang="cs-CZ" dirty="0"/>
          </a:p>
        </p:txBody>
      </p:sp>
      <p:sp>
        <p:nvSpPr>
          <p:cNvPr id="28674" name="Zástupný symbol pro text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cs-CZ" smtClean="0"/>
          </a:p>
        </p:txBody>
      </p:sp>
      <p:pic>
        <p:nvPicPr>
          <p:cNvPr id="28675" name="Picture 2" descr="http://nd01.blog.cz/113/281/d956561acf_26036930_o2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3" cstate="print"/>
          <a:srcRect l="3622" r="3622"/>
          <a:stretch>
            <a:fillRect/>
          </a:stretch>
        </p:blipFill>
        <p:spPr/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cs-CZ" dirty="0" smtClean="0"/>
              <a:t>Elamský válečný vůz na reliéfu z </a:t>
            </a:r>
            <a:r>
              <a:rPr lang="cs-CZ" dirty="0" err="1" smtClean="0"/>
              <a:t>Aššurbanipalova</a:t>
            </a:r>
            <a:r>
              <a:rPr lang="cs-CZ" dirty="0" smtClean="0"/>
              <a:t> paláce v Ninive</a:t>
            </a:r>
            <a:endParaRPr lang="cs-CZ" dirty="0"/>
          </a:p>
        </p:txBody>
      </p:sp>
      <p:sp>
        <p:nvSpPr>
          <p:cNvPr id="30722" name="Zástupný symbol pro text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cs-CZ" smtClean="0"/>
          </a:p>
        </p:txBody>
      </p:sp>
      <p:pic>
        <p:nvPicPr>
          <p:cNvPr id="30723" name="Picture 2" descr="http://cermak.sweb.cz/02elam09_soubory/image006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3" cstate="print"/>
          <a:srcRect l="21413" r="21413"/>
          <a:stretch>
            <a:fillRect/>
          </a:stretch>
        </p:blipFill>
        <p:spPr/>
      </p:pic>
    </p:spTree>
  </p:cSld>
  <p:clrMapOvr>
    <a:masterClrMapping/>
  </p:clrMapOvr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353</TotalTime>
  <Words>1083</Words>
  <Application>Microsoft Office PowerPoint</Application>
  <PresentationFormat>Předvádění na obrazovce (4:3)</PresentationFormat>
  <Paragraphs>78</Paragraphs>
  <Slides>24</Slides>
  <Notes>22</Notes>
  <HiddenSlides>0</HiddenSlides>
  <MMClips>0</MMClips>
  <ScaleCrop>false</ScaleCrop>
  <HeadingPairs>
    <vt:vector size="6" baseType="variant">
      <vt:variant>
        <vt:lpstr>Použitá písma</vt:lpstr>
      </vt:variant>
      <vt:variant>
        <vt:i4>2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24</vt:i4>
      </vt:variant>
    </vt:vector>
  </HeadingPairs>
  <TitlesOfParts>
    <vt:vector size="27" baseType="lpstr">
      <vt:lpstr>Arial</vt:lpstr>
      <vt:lpstr>Calibri</vt:lpstr>
      <vt:lpstr>Motiv sady Office</vt:lpstr>
      <vt:lpstr>Kultura Mezopotámie </vt:lpstr>
      <vt:lpstr>architektura</vt:lpstr>
      <vt:lpstr>Prezentace aplikace PowerPoint</vt:lpstr>
      <vt:lpstr>Prezentace aplikace PowerPoint</vt:lpstr>
      <vt:lpstr>Palác v Chorsábádu neboli Dur Sarrukínu – Sargon II.</vt:lpstr>
      <vt:lpstr>Vchod do paláce zakladatele novoasyrské říše Sargona II. v Chorsábádu</vt:lpstr>
      <vt:lpstr>Hradby v Ninive</vt:lpstr>
      <vt:lpstr>Rekonstrukce paláce v Ninive, palác založil král Senacherib, syn Sargona II., později ho zkrášlil Aššurbanipal </vt:lpstr>
      <vt:lpstr>Elamský válečný vůz na reliéfu z Aššurbanipalova paláce v Ninive</vt:lpstr>
      <vt:lpstr>Rekonstrukce Babylonu</vt:lpstr>
      <vt:lpstr>Rekonstrukce hradeb v Babyloně</vt:lpstr>
      <vt:lpstr>Model Ištařiny brány</vt:lpstr>
      <vt:lpstr>Napodobenina Ištařiny brána v Babyloně- originál je v Berlíně</vt:lpstr>
      <vt:lpstr>Model Mardukova chrámu – „babylonská věž“</vt:lpstr>
      <vt:lpstr>Visuté zahrady Semiramidiny</vt:lpstr>
      <vt:lpstr>Prezentace aplikace PowerPoint</vt:lpstr>
      <vt:lpstr>Mezopotámské klínové písmo</vt:lpstr>
      <vt:lpstr>Pečetní válečky</vt:lpstr>
      <vt:lpstr>Bohové</vt:lpstr>
      <vt:lpstr>Prezentace aplikace PowerPoint</vt:lpstr>
      <vt:lpstr>Prezentace aplikace PowerPoint</vt:lpstr>
      <vt:lpstr>Prezentace aplikace PowerPoint</vt:lpstr>
      <vt:lpstr>Prezentace aplikace PowerPoint</vt:lpstr>
      <vt:lpstr>Použité zdroje:</vt:lpstr>
    </vt:vector>
  </TitlesOfParts>
  <Company>Hewlett-Packard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Kultura Mezopotámie</dc:title>
  <dc:creator>Marek</dc:creator>
  <cp:lastModifiedBy>Jitka Kodrová</cp:lastModifiedBy>
  <cp:revision>31</cp:revision>
  <dcterms:created xsi:type="dcterms:W3CDTF">2009-11-07T19:17:28Z</dcterms:created>
  <dcterms:modified xsi:type="dcterms:W3CDTF">2015-02-09T13:29:50Z</dcterms:modified>
</cp:coreProperties>
</file>