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5"/>
  </p:notesMasterIdLst>
  <p:sldIdLst>
    <p:sldId id="261" r:id="rId2"/>
    <p:sldId id="259" r:id="rId3"/>
    <p:sldId id="263" r:id="rId4"/>
    <p:sldId id="264" r:id="rId5"/>
    <p:sldId id="260" r:id="rId6"/>
    <p:sldId id="262" r:id="rId7"/>
    <p:sldId id="256" r:id="rId8"/>
    <p:sldId id="265" r:id="rId9"/>
    <p:sldId id="270" r:id="rId10"/>
    <p:sldId id="271" r:id="rId11"/>
    <p:sldId id="273" r:id="rId12"/>
    <p:sldId id="274" r:id="rId13"/>
    <p:sldId id="275" r:id="rId14"/>
    <p:sldId id="276" r:id="rId15"/>
    <p:sldId id="277" r:id="rId16"/>
    <p:sldId id="284" r:id="rId17"/>
    <p:sldId id="278" r:id="rId18"/>
    <p:sldId id="279" r:id="rId19"/>
    <p:sldId id="280" r:id="rId20"/>
    <p:sldId id="282" r:id="rId21"/>
    <p:sldId id="281" r:id="rId22"/>
    <p:sldId id="283" r:id="rId23"/>
    <p:sldId id="290" r:id="rId24"/>
    <p:sldId id="285" r:id="rId25"/>
    <p:sldId id="287" r:id="rId26"/>
    <p:sldId id="288" r:id="rId27"/>
    <p:sldId id="289" r:id="rId28"/>
    <p:sldId id="291" r:id="rId29"/>
    <p:sldId id="296" r:id="rId30"/>
    <p:sldId id="295" r:id="rId31"/>
    <p:sldId id="257" r:id="rId32"/>
    <p:sldId id="266" r:id="rId33"/>
    <p:sldId id="292" r:id="rId34"/>
    <p:sldId id="293" r:id="rId35"/>
    <p:sldId id="294" r:id="rId36"/>
    <p:sldId id="301" r:id="rId37"/>
    <p:sldId id="298" r:id="rId38"/>
    <p:sldId id="297" r:id="rId39"/>
    <p:sldId id="299" r:id="rId40"/>
    <p:sldId id="300" r:id="rId41"/>
    <p:sldId id="302" r:id="rId42"/>
    <p:sldId id="303" r:id="rId43"/>
    <p:sldId id="268" r:id="rId44"/>
    <p:sldId id="304" r:id="rId45"/>
    <p:sldId id="305" r:id="rId46"/>
    <p:sldId id="306" r:id="rId47"/>
    <p:sldId id="307" r:id="rId48"/>
    <p:sldId id="308" r:id="rId49"/>
    <p:sldId id="267" r:id="rId50"/>
    <p:sldId id="309" r:id="rId51"/>
    <p:sldId id="310" r:id="rId52"/>
    <p:sldId id="311" r:id="rId53"/>
    <p:sldId id="312" r:id="rId54"/>
    <p:sldId id="258" r:id="rId55"/>
    <p:sldId id="269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AD5A7-6A86-44B6-A7A4-6326CDB75747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709BA-1F20-4177-B6C6-38580824B77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268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15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9359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904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422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6059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0538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4058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7266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3653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87208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553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327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72083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994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35849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9287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8817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98125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57282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04904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93950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5881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6528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81443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42916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3032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20227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70821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73157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334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09903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02426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81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58136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1059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8505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49939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14500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42171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7419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255821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2647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26382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7310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229687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38259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136138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39828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23953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0898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761433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8708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249826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69496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766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058114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60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04308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61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99066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62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6614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2200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153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709BA-1F20-4177-B6C6-38580824B77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283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833C5AD-E7F5-438A-B1D5-807EF39E50D8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89DDA9-E018-4F2A-A16E-7224E30931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://dejiny.archii.cz/renesanc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Renesance</a:t>
            </a:r>
            <a:endParaRPr lang="cs-CZ" dirty="0"/>
          </a:p>
        </p:txBody>
      </p:sp>
      <p:pic>
        <p:nvPicPr>
          <p:cNvPr id="5" name="Picture 6" descr="http://www.gjp1.cz/new/oppa2013/nadotek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2225045" cy="194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gjp1.cz/new/oppa2013/3_loga-upraven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0"/>
            <a:ext cx="4422292" cy="379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02065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Autor: Jitka Kodrová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cs-CZ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Kazetový strop</a:t>
            </a:r>
            <a:endParaRPr lang="cs-CZ" dirty="0"/>
          </a:p>
        </p:txBody>
      </p:sp>
      <p:pic>
        <p:nvPicPr>
          <p:cNvPr id="10242" name="Picture 2" descr="plná velikost Dp82012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6188" b="6188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Antické sloupy, pilastry, pravoúhlé linie, atika</a:t>
            </a:r>
            <a:endParaRPr lang="cs-CZ" dirty="0"/>
          </a:p>
        </p:txBody>
      </p:sp>
      <p:pic>
        <p:nvPicPr>
          <p:cNvPr id="6146" name="Picture 2" descr="plná velikost Fa8371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1273" b="21273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Raná renesance</a:t>
            </a:r>
            <a:endParaRPr lang="cs-CZ" dirty="0"/>
          </a:p>
        </p:txBody>
      </p:sp>
      <p:pic>
        <p:nvPicPr>
          <p:cNvPr id="4098" name="Picture 2" descr="plná velikost Mi11003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515" b="1515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err="1" smtClean="0"/>
              <a:t>Filippo</a:t>
            </a:r>
            <a:r>
              <a:rPr lang="cs-CZ" dirty="0" smtClean="0"/>
              <a:t> </a:t>
            </a:r>
            <a:r>
              <a:rPr lang="cs-CZ" dirty="0" err="1" smtClean="0"/>
              <a:t>Brunelleschi</a:t>
            </a:r>
            <a:r>
              <a:rPr lang="cs-CZ" dirty="0" smtClean="0"/>
              <a:t> – Dóm ve Florencii – </a:t>
            </a:r>
            <a:r>
              <a:rPr lang="cs-CZ" dirty="0" err="1" smtClean="0"/>
              <a:t>Santa</a:t>
            </a:r>
            <a:r>
              <a:rPr lang="cs-CZ" dirty="0" smtClean="0"/>
              <a:t> </a:t>
            </a:r>
            <a:r>
              <a:rPr lang="cs-CZ" dirty="0"/>
              <a:t>M</a:t>
            </a:r>
            <a:r>
              <a:rPr lang="cs-CZ" dirty="0" smtClean="0"/>
              <a:t>aria </a:t>
            </a:r>
            <a:r>
              <a:rPr lang="cs-CZ" dirty="0" err="1" smtClean="0"/>
              <a:t>del</a:t>
            </a:r>
            <a:r>
              <a:rPr lang="cs-CZ" dirty="0" smtClean="0"/>
              <a:t> </a:t>
            </a:r>
            <a:r>
              <a:rPr lang="cs-CZ" dirty="0" err="1" smtClean="0"/>
              <a:t>Fiore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lná velikost Mu1102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Nalezinec ve Florencii</a:t>
            </a:r>
            <a:endParaRPr lang="cs-CZ" dirty="0"/>
          </a:p>
        </p:txBody>
      </p:sp>
      <p:pic>
        <p:nvPicPr>
          <p:cNvPr id="62466" name="Picture 2" descr="plná velikost Nm11039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515" b="1515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plná velikost On110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0"/>
            <a:ext cx="50006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Raná renesance</a:t>
            </a:r>
            <a:endParaRPr lang="cs-CZ" dirty="0"/>
          </a:p>
        </p:txBody>
      </p:sp>
      <p:pic>
        <p:nvPicPr>
          <p:cNvPr id="78850" name="Picture 2" descr="plná velikost Pa1200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515" b="1515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Leon </a:t>
            </a:r>
            <a:r>
              <a:rPr lang="cs-CZ" dirty="0" err="1" smtClean="0"/>
              <a:t>Battista</a:t>
            </a:r>
            <a:r>
              <a:rPr lang="cs-CZ" dirty="0" smtClean="0"/>
              <a:t> Alberti-  staví ve Florenci i Římě</a:t>
            </a:r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plná velikost Pb200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0"/>
            <a:ext cx="51435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plná velikost Pb2001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plná velikost Pc20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0"/>
            <a:ext cx="6072230" cy="4533886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Vrcholná renesance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>
            <a:normAutofit fontScale="55000" lnSpcReduction="20000"/>
          </a:bodyPr>
          <a:lstStyle/>
          <a:p>
            <a:r>
              <a:rPr lang="cs-CZ" dirty="0" smtClean="0"/>
              <a:t>Daniel </a:t>
            </a:r>
            <a:r>
              <a:rPr lang="cs-CZ" dirty="0" err="1" smtClean="0"/>
              <a:t>Bramante</a:t>
            </a:r>
            <a:r>
              <a:rPr lang="cs-CZ" dirty="0" smtClean="0"/>
              <a:t> – pochází z Milána, zpočátku staví pro rod  </a:t>
            </a:r>
            <a:r>
              <a:rPr lang="cs-CZ" dirty="0" err="1" smtClean="0"/>
              <a:t>Sforzů</a:t>
            </a:r>
            <a:r>
              <a:rPr lang="cs-CZ" dirty="0" smtClean="0"/>
              <a:t>, později  odchází do Říma, kde pracuje na chrámu sv. Petra a staví i část vatikánských paláců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Trecento-14. století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Florencie- rod Medici- zbohatl bankovnictvím</a:t>
            </a:r>
          </a:p>
          <a:p>
            <a:r>
              <a:rPr lang="cs-CZ" dirty="0" smtClean="0"/>
              <a:t>Vliv antické tradice, římská minulost</a:t>
            </a:r>
          </a:p>
          <a:p>
            <a:r>
              <a:rPr lang="cs-CZ" dirty="0" smtClean="0"/>
              <a:t>Znovuobjevení antických děl (Aristotela) přes Araby</a:t>
            </a:r>
          </a:p>
          <a:p>
            <a:r>
              <a:rPr lang="cs-CZ" dirty="0" err="1" smtClean="0"/>
              <a:t>Cosimo</a:t>
            </a:r>
            <a:r>
              <a:rPr lang="cs-CZ" dirty="0" smtClean="0"/>
              <a:t> </a:t>
            </a:r>
            <a:r>
              <a:rPr lang="cs-CZ" dirty="0" err="1" smtClean="0"/>
              <a:t>I</a:t>
            </a:r>
            <a:r>
              <a:rPr lang="cs-CZ" dirty="0" smtClean="0"/>
              <a:t>.Medici zakládá ve Florencii Novoplatónskou akademii</a:t>
            </a:r>
          </a:p>
          <a:p>
            <a:r>
              <a:rPr lang="cs-CZ" dirty="0" smtClean="0"/>
              <a:t>Ideál- řecká </a:t>
            </a:r>
            <a:r>
              <a:rPr lang="cs-CZ" dirty="0" err="1" smtClean="0"/>
              <a:t>kalokagathia</a:t>
            </a:r>
            <a:r>
              <a:rPr lang="cs-CZ" dirty="0" smtClean="0"/>
              <a:t> (duch- kultivován vzděláním, tělo- estetika, potřeba znovuobjevení)</a:t>
            </a:r>
          </a:p>
          <a:p>
            <a:r>
              <a:rPr lang="cs-CZ" dirty="0" smtClean="0"/>
              <a:t>Ideál – renesanční člověk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plná velikost Pc200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0"/>
            <a:ext cx="55007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lná velikost Pc2001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0"/>
            <a:ext cx="58579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plná velikost Pc200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plná velikost Pm3005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plná velikost Pm3006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plná velikost Pm3006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0"/>
            <a:ext cx="578647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plná velikost Pm3012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0"/>
            <a:ext cx="80724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plná velikost Pm3013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0"/>
            <a:ext cx="57150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plná velikost Pm3015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0"/>
            <a:ext cx="53578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plná velikost Za03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Quattrocento – 15. století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Renesance vrcholí ve Florencii za </a:t>
            </a:r>
            <a:r>
              <a:rPr lang="cs-CZ" dirty="0" err="1" smtClean="0"/>
              <a:t>Il</a:t>
            </a:r>
            <a:r>
              <a:rPr lang="cs-CZ" dirty="0" smtClean="0"/>
              <a:t> </a:t>
            </a:r>
            <a:r>
              <a:rPr lang="cs-CZ" dirty="0" err="1" smtClean="0"/>
              <a:t>Magnifica</a:t>
            </a:r>
            <a:r>
              <a:rPr lang="cs-CZ" dirty="0" smtClean="0"/>
              <a:t>-</a:t>
            </a:r>
            <a:r>
              <a:rPr lang="cs-CZ" dirty="0" err="1" smtClean="0"/>
              <a:t>Lorenza</a:t>
            </a:r>
            <a:r>
              <a:rPr lang="cs-CZ" dirty="0" smtClean="0"/>
              <a:t> </a:t>
            </a:r>
            <a:r>
              <a:rPr lang="cs-CZ" dirty="0" err="1" smtClean="0"/>
              <a:t>Mediciho</a:t>
            </a:r>
            <a:r>
              <a:rPr lang="cs-CZ" dirty="0" smtClean="0"/>
              <a:t> a zároveň se šíří po celé Itálii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plná velikost Za03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Znaky malířství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Realistické tendence</a:t>
            </a:r>
          </a:p>
          <a:p>
            <a:r>
              <a:rPr lang="cs-CZ" dirty="0" smtClean="0"/>
              <a:t>Perspektivní vidění</a:t>
            </a:r>
          </a:p>
          <a:p>
            <a:r>
              <a:rPr lang="cs-CZ" dirty="0" smtClean="0"/>
              <a:t>Snaha o vyjádření citů</a:t>
            </a:r>
          </a:p>
          <a:p>
            <a:r>
              <a:rPr lang="cs-CZ" dirty="0" smtClean="0"/>
              <a:t>Převaha světské látky-motivů</a:t>
            </a:r>
          </a:p>
          <a:p>
            <a:r>
              <a:rPr lang="cs-CZ" dirty="0" smtClean="0"/>
              <a:t>Začlenění postav do krajiny nebo architektury</a:t>
            </a:r>
          </a:p>
          <a:p>
            <a:r>
              <a:rPr lang="cs-CZ" dirty="0" smtClean="0"/>
              <a:t>Alegorie</a:t>
            </a:r>
          </a:p>
          <a:p>
            <a:r>
              <a:rPr lang="cs-CZ" dirty="0" smtClean="0"/>
              <a:t>Mytologické náměty</a:t>
            </a:r>
          </a:p>
          <a:p>
            <a:r>
              <a:rPr lang="cs-CZ" dirty="0" smtClean="0"/>
              <a:t>Záliba v detailu</a:t>
            </a:r>
          </a:p>
          <a:p>
            <a:r>
              <a:rPr lang="cs-CZ" dirty="0" smtClean="0"/>
              <a:t>Nové žánry: krajinomalba, portrét, zátiší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Malíři-Florencie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err="1" smtClean="0"/>
              <a:t>Giotto</a:t>
            </a:r>
            <a:r>
              <a:rPr lang="cs-CZ" dirty="0" smtClean="0"/>
              <a:t> </a:t>
            </a:r>
            <a:r>
              <a:rPr lang="cs-CZ" dirty="0" err="1" smtClean="0"/>
              <a:t>di</a:t>
            </a:r>
            <a:r>
              <a:rPr lang="cs-CZ" dirty="0" smtClean="0"/>
              <a:t> </a:t>
            </a:r>
            <a:r>
              <a:rPr lang="cs-CZ" dirty="0" err="1" smtClean="0"/>
              <a:t>Bondone</a:t>
            </a:r>
            <a:endParaRPr lang="cs-CZ" dirty="0" smtClean="0"/>
          </a:p>
          <a:p>
            <a:r>
              <a:rPr lang="cs-CZ" dirty="0" err="1" smtClean="0"/>
              <a:t>Masaccio</a:t>
            </a:r>
            <a:endParaRPr lang="cs-CZ" dirty="0" smtClean="0"/>
          </a:p>
          <a:p>
            <a:r>
              <a:rPr lang="cs-CZ" dirty="0" smtClean="0"/>
              <a:t>Sandro Botticelli</a:t>
            </a:r>
          </a:p>
          <a:p>
            <a:r>
              <a:rPr lang="cs-CZ" dirty="0" err="1" smtClean="0"/>
              <a:t>Leonardo</a:t>
            </a:r>
            <a:r>
              <a:rPr lang="cs-CZ" dirty="0" smtClean="0"/>
              <a:t> </a:t>
            </a:r>
            <a:r>
              <a:rPr lang="cs-CZ" dirty="0" err="1" smtClean="0"/>
              <a:t>da</a:t>
            </a:r>
            <a:r>
              <a:rPr lang="cs-CZ" dirty="0" smtClean="0"/>
              <a:t> Vinci</a:t>
            </a:r>
          </a:p>
          <a:p>
            <a:r>
              <a:rPr lang="cs-CZ" dirty="0" err="1" smtClean="0"/>
              <a:t>Raffael</a:t>
            </a:r>
            <a:r>
              <a:rPr lang="cs-CZ" dirty="0" smtClean="0"/>
              <a:t> </a:t>
            </a:r>
            <a:r>
              <a:rPr lang="cs-CZ" dirty="0" err="1" smtClean="0"/>
              <a:t>Santi</a:t>
            </a:r>
            <a:endParaRPr lang="cs-CZ" dirty="0" smtClean="0"/>
          </a:p>
          <a:p>
            <a:r>
              <a:rPr lang="cs-CZ" dirty="0" err="1" smtClean="0"/>
              <a:t>Michelangelo</a:t>
            </a:r>
            <a:endParaRPr lang="cs-CZ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Raná renesance- </a:t>
            </a:r>
            <a:r>
              <a:rPr lang="cs-CZ" dirty="0" err="1" smtClean="0"/>
              <a:t>Giotto</a:t>
            </a:r>
            <a:r>
              <a:rPr lang="cs-CZ" dirty="0" smtClean="0"/>
              <a:t> </a:t>
            </a:r>
            <a:r>
              <a:rPr lang="cs-CZ" dirty="0" err="1" smtClean="0"/>
              <a:t>di</a:t>
            </a:r>
            <a:r>
              <a:rPr lang="cs-CZ" dirty="0" smtClean="0"/>
              <a:t> </a:t>
            </a:r>
            <a:r>
              <a:rPr lang="cs-CZ" dirty="0" err="1" smtClean="0"/>
              <a:t>Bondone</a:t>
            </a:r>
            <a:r>
              <a:rPr lang="cs-CZ" dirty="0" smtClean="0"/>
              <a:t> – scéna ze života sv. Františka v bazilice v </a:t>
            </a:r>
            <a:r>
              <a:rPr lang="cs-CZ" dirty="0" err="1" smtClean="0"/>
              <a:t>Assisi</a:t>
            </a:r>
            <a:r>
              <a:rPr lang="cs-CZ" dirty="0" smtClean="0"/>
              <a:t>-fresky</a:t>
            </a:r>
            <a:endParaRPr lang="cs-CZ" dirty="0"/>
          </a:p>
        </p:txBody>
      </p:sp>
      <p:pic>
        <p:nvPicPr>
          <p:cNvPr id="101378" name="Picture 2" descr="Soubor:Giotto di Bondone 07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8424" b="842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Masaccio</a:t>
            </a:r>
            <a:r>
              <a:rPr lang="cs-CZ" dirty="0" smtClean="0"/>
              <a:t>- Klanění tří králů - </a:t>
            </a:r>
            <a:endParaRPr lang="cs-CZ" dirty="0"/>
          </a:p>
        </p:txBody>
      </p:sp>
      <p:pic>
        <p:nvPicPr>
          <p:cNvPr id="99330" name="Picture 2" descr="http://plumm.cz/wp-content/gallery/masaccio-mondrian/masaccio_adoratio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25765" r="25765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Sandro Botticelli – Zrození Venuše </a:t>
            </a:r>
            <a:endParaRPr lang="cs-CZ" dirty="0"/>
          </a:p>
        </p:txBody>
      </p:sp>
      <p:pic>
        <p:nvPicPr>
          <p:cNvPr id="97282" name="Picture 2" descr="http://www.europe.org.uk/europlus/images/cyprus/Sandro_Botticell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625" r="5625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Leonardo</a:t>
            </a:r>
            <a:r>
              <a:rPr lang="cs-CZ" dirty="0" smtClean="0"/>
              <a:t> </a:t>
            </a:r>
            <a:r>
              <a:rPr lang="cs-CZ" dirty="0" err="1" smtClean="0"/>
              <a:t>da</a:t>
            </a:r>
            <a:r>
              <a:rPr lang="cs-CZ" dirty="0" smtClean="0"/>
              <a:t> Vinci – Poslední večeře Páně</a:t>
            </a:r>
            <a:endParaRPr lang="cs-CZ" dirty="0"/>
          </a:p>
        </p:txBody>
      </p:sp>
      <p:pic>
        <p:nvPicPr>
          <p:cNvPr id="113666" name="Picture 2" descr="http://www.penwith.co.uk/artofeurope/leonardo_da_vinci_last_suppe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4594" r="1459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Leonardo</a:t>
            </a:r>
            <a:r>
              <a:rPr lang="cs-CZ" dirty="0" smtClean="0"/>
              <a:t> </a:t>
            </a:r>
            <a:r>
              <a:rPr lang="cs-CZ" dirty="0" err="1" smtClean="0"/>
              <a:t>da</a:t>
            </a:r>
            <a:r>
              <a:rPr lang="cs-CZ" dirty="0" smtClean="0"/>
              <a:t> Vinci – Madona ve skalách</a:t>
            </a:r>
            <a:endParaRPr lang="cs-CZ" dirty="0"/>
          </a:p>
        </p:txBody>
      </p:sp>
      <p:pic>
        <p:nvPicPr>
          <p:cNvPr id="109570" name="Picture 2" descr="http://myunidentifiedsoul.websnadno.cz/362px-Leonardo_da_Vinci_-_Madonata_v_peshterat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8024" b="2802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Leonardo da Vinc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0"/>
            <a:ext cx="55007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Rafael </a:t>
            </a:r>
            <a:r>
              <a:rPr lang="cs-CZ" dirty="0" err="1" smtClean="0"/>
              <a:t>Santi</a:t>
            </a:r>
            <a:r>
              <a:rPr lang="cs-CZ" dirty="0" smtClean="0"/>
              <a:t> – Athénská škola</a:t>
            </a:r>
            <a:endParaRPr lang="cs-CZ" dirty="0"/>
          </a:p>
        </p:txBody>
      </p:sp>
      <p:pic>
        <p:nvPicPr>
          <p:cNvPr id="107522" name="Picture 2" descr="http://web.quick.cz/novotnyjirka2/foto/obrazy/athskol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2391" r="2391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Cinquecento – 16. století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Renesance stále v Itálii a šíří se do Evropy</a:t>
            </a:r>
          </a:p>
          <a:p>
            <a:r>
              <a:rPr lang="cs-CZ" dirty="0" smtClean="0"/>
              <a:t>Přímé působení italských umělců v Evropě, putování zaalpských umělců do Itálie, kopírování a napodobování jejich prací</a:t>
            </a:r>
          </a:p>
          <a:p>
            <a:r>
              <a:rPr lang="cs-CZ" dirty="0" smtClean="0"/>
              <a:t>Uhry – Budín, Visegrád- Matyáše </a:t>
            </a:r>
            <a:r>
              <a:rPr lang="cs-CZ" dirty="0" err="1" smtClean="0"/>
              <a:t>Korvína</a:t>
            </a:r>
            <a:endParaRPr lang="cs-CZ" dirty="0" smtClean="0"/>
          </a:p>
          <a:p>
            <a:r>
              <a:rPr lang="cs-CZ" dirty="0" smtClean="0"/>
              <a:t>Francie- hl. za Františka I. – Paříž, zámky na Loiře</a:t>
            </a:r>
          </a:p>
          <a:p>
            <a:r>
              <a:rPr lang="cs-CZ" dirty="0" smtClean="0"/>
              <a:t>Polsko – </a:t>
            </a:r>
            <a:r>
              <a:rPr lang="cs-CZ" dirty="0" err="1" smtClean="0"/>
              <a:t>Jagellonci</a:t>
            </a:r>
            <a:r>
              <a:rPr lang="cs-CZ" dirty="0" smtClean="0"/>
              <a:t>- přestavba </a:t>
            </a:r>
            <a:r>
              <a:rPr lang="cs-CZ" dirty="0" err="1" smtClean="0"/>
              <a:t>Wawelu</a:t>
            </a:r>
            <a:r>
              <a:rPr lang="cs-CZ" dirty="0" smtClean="0"/>
              <a:t> v Krakově</a:t>
            </a:r>
          </a:p>
          <a:p>
            <a:r>
              <a:rPr lang="cs-CZ" dirty="0" smtClean="0"/>
              <a:t>Německo, Nizozemí – hl. malba </a:t>
            </a:r>
            <a:endParaRPr lang="cs-CZ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86" name="Picture 14" descr="http://t3.gstatic.com/images?q=tbn:hgFf5UlZ-_1qQM:http://www.cojeco.cz/attach/ilustrations/3b1808bc327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764704"/>
            <a:ext cx="3558958" cy="4437112"/>
          </a:xfrm>
          <a:prstGeom prst="rect">
            <a:avLst/>
          </a:prstGeom>
          <a:noFill/>
        </p:spPr>
      </p:pic>
      <p:sp>
        <p:nvSpPr>
          <p:cNvPr id="20" name="Nadpis 19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Rafael </a:t>
            </a:r>
            <a:r>
              <a:rPr lang="cs-CZ" dirty="0" err="1" smtClean="0"/>
              <a:t>Santi</a:t>
            </a:r>
            <a:r>
              <a:rPr lang="cs-CZ" dirty="0" smtClean="0"/>
              <a:t> – Tři grácie</a:t>
            </a:r>
            <a:endParaRPr lang="cs-CZ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http://thisrecording.com/storage/michelangelo-sistine_chapel.jpg?__SQUARESPACE_CACHEVERSION=12537295188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01188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Michelangelo</a:t>
            </a:r>
            <a:r>
              <a:rPr lang="cs-CZ" dirty="0" smtClean="0"/>
              <a:t> </a:t>
            </a:r>
            <a:r>
              <a:rPr lang="cs-CZ" dirty="0" err="1" smtClean="0"/>
              <a:t>Buonarotti</a:t>
            </a:r>
            <a:r>
              <a:rPr lang="cs-CZ" dirty="0" smtClean="0"/>
              <a:t> – Sixtinská kaple</a:t>
            </a:r>
            <a:endParaRPr lang="cs-CZ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www.cojeco.cz/attach/ilustrations/3b17fcf15c1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14290"/>
            <a:ext cx="5500726" cy="628652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Michelangelo</a:t>
            </a:r>
            <a:r>
              <a:rPr lang="cs-CZ" dirty="0" smtClean="0"/>
              <a:t> </a:t>
            </a:r>
            <a:r>
              <a:rPr lang="cs-CZ" dirty="0" err="1" smtClean="0"/>
              <a:t>Buonarotti</a:t>
            </a:r>
            <a:r>
              <a:rPr lang="cs-CZ" dirty="0" smtClean="0"/>
              <a:t> – Poslední </a:t>
            </a:r>
            <a:r>
              <a:rPr lang="cs-CZ" dirty="0" err="1" smtClean="0"/>
              <a:t>sloud</a:t>
            </a:r>
            <a:endParaRPr lang="cs-CZ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Malíři - Benátky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err="1" smtClean="0"/>
              <a:t>Tiziano</a:t>
            </a:r>
            <a:r>
              <a:rPr lang="cs-CZ" dirty="0" smtClean="0"/>
              <a:t> </a:t>
            </a:r>
            <a:r>
              <a:rPr lang="cs-CZ" dirty="0" err="1" smtClean="0"/>
              <a:t>Vecellio</a:t>
            </a:r>
            <a:r>
              <a:rPr lang="cs-CZ" dirty="0" smtClean="0"/>
              <a:t> (</a:t>
            </a:r>
            <a:r>
              <a:rPr lang="cs-CZ" dirty="0" err="1" smtClean="0"/>
              <a:t>Tizian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Jacopo</a:t>
            </a:r>
            <a:r>
              <a:rPr lang="cs-CZ" dirty="0" smtClean="0"/>
              <a:t> </a:t>
            </a:r>
            <a:r>
              <a:rPr lang="cs-CZ" dirty="0" err="1" smtClean="0"/>
              <a:t>robusti</a:t>
            </a:r>
            <a:r>
              <a:rPr lang="cs-CZ" dirty="0" smtClean="0"/>
              <a:t> (</a:t>
            </a:r>
            <a:r>
              <a:rPr lang="cs-CZ" dirty="0" err="1" smtClean="0"/>
              <a:t>Tintoretto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Paolo</a:t>
            </a:r>
            <a:r>
              <a:rPr lang="cs-CZ" dirty="0" smtClean="0"/>
              <a:t> </a:t>
            </a:r>
            <a:r>
              <a:rPr lang="cs-CZ" dirty="0" err="1" smtClean="0"/>
              <a:t>Cagliari</a:t>
            </a:r>
            <a:r>
              <a:rPr lang="cs-CZ" dirty="0" smtClean="0"/>
              <a:t> (</a:t>
            </a:r>
            <a:r>
              <a:rPr lang="cs-CZ" dirty="0" err="1" smtClean="0"/>
              <a:t>Veronese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Caravaggio</a:t>
            </a:r>
            <a:endParaRPr lang="cs-CZ" dirty="0" smtClean="0"/>
          </a:p>
          <a:p>
            <a:r>
              <a:rPr lang="cs-CZ" dirty="0" err="1" smtClean="0"/>
              <a:t>Domenicos</a:t>
            </a:r>
            <a:r>
              <a:rPr lang="cs-CZ" dirty="0" smtClean="0"/>
              <a:t> </a:t>
            </a:r>
            <a:r>
              <a:rPr lang="cs-CZ" dirty="0" err="1" smtClean="0"/>
              <a:t>Theotokopulos</a:t>
            </a:r>
            <a:r>
              <a:rPr lang="cs-CZ" dirty="0" smtClean="0"/>
              <a:t> (El </a:t>
            </a:r>
            <a:r>
              <a:rPr lang="cs-CZ" dirty="0" err="1" smtClean="0"/>
              <a:t>Greco</a:t>
            </a:r>
            <a:r>
              <a:rPr lang="cs-CZ" dirty="0" smtClean="0"/>
              <a:t>)</a:t>
            </a:r>
            <a:endParaRPr lang="cs-CZ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http://files.blogter.hu/user_files/84697/europa/danetizi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Tizian</a:t>
            </a:r>
            <a:r>
              <a:rPr lang="cs-CZ" dirty="0" smtClean="0"/>
              <a:t> – </a:t>
            </a:r>
            <a:r>
              <a:rPr lang="cs-CZ" dirty="0" err="1" smtClean="0"/>
              <a:t>Danae</a:t>
            </a:r>
            <a:r>
              <a:rPr lang="cs-CZ" dirty="0" smtClean="0"/>
              <a:t> přijímající zlatý déšť</a:t>
            </a:r>
            <a:endParaRPr lang="cs-CZ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http://www.shafe.co.uk/crystal/images/lshafe/Tintoretto_Susan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Tintoretto</a:t>
            </a:r>
            <a:r>
              <a:rPr lang="cs-CZ" dirty="0" smtClean="0"/>
              <a:t> – Zuzana v lázni</a:t>
            </a:r>
            <a:endParaRPr lang="cs-CZ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Click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Veronese</a:t>
            </a:r>
            <a:r>
              <a:rPr lang="cs-CZ" dirty="0" smtClean="0"/>
              <a:t> – Svatba v Káni galilejské</a:t>
            </a:r>
            <a:endParaRPr lang="cs-CZ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://www.artchiv.info/obrazy/10179--Michelangelo-Merisi-(Caravaggio)--Povolani-sv.-Matouse-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0"/>
            <a:ext cx="5715040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Caravaggio</a:t>
            </a:r>
            <a:r>
              <a:rPr lang="cs-CZ" dirty="0" smtClean="0"/>
              <a:t>- Povolání svatého </a:t>
            </a:r>
            <a:r>
              <a:rPr lang="cs-CZ" dirty="0"/>
              <a:t>M</a:t>
            </a:r>
            <a:r>
              <a:rPr lang="cs-CZ" dirty="0" smtClean="0"/>
              <a:t>atouše</a:t>
            </a:r>
            <a:endParaRPr lang="cs-CZ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://janawana23.files.wordpress.com/2009/02/el_greco_-_the_burial_of_the_count_of_orga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0"/>
            <a:ext cx="6548420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El </a:t>
            </a:r>
            <a:r>
              <a:rPr lang="cs-CZ" dirty="0" err="1" smtClean="0"/>
              <a:t>Greco</a:t>
            </a:r>
            <a:r>
              <a:rPr lang="cs-CZ" dirty="0" smtClean="0"/>
              <a:t> – svatá Trojice</a:t>
            </a:r>
            <a:endParaRPr lang="cs-CZ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Malíři - Evropa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Jan van </a:t>
            </a:r>
            <a:r>
              <a:rPr lang="cs-CZ" dirty="0" err="1" smtClean="0"/>
              <a:t>Eyck</a:t>
            </a:r>
            <a:endParaRPr lang="cs-CZ" dirty="0" smtClean="0"/>
          </a:p>
          <a:p>
            <a:r>
              <a:rPr lang="cs-CZ" dirty="0" err="1" smtClean="0"/>
              <a:t>Lucas</a:t>
            </a:r>
            <a:r>
              <a:rPr lang="cs-CZ" dirty="0" smtClean="0"/>
              <a:t> </a:t>
            </a:r>
            <a:r>
              <a:rPr lang="cs-CZ" dirty="0" err="1" smtClean="0"/>
              <a:t>Cranach</a:t>
            </a:r>
            <a:endParaRPr lang="cs-CZ" dirty="0" smtClean="0"/>
          </a:p>
          <a:p>
            <a:r>
              <a:rPr lang="cs-CZ" dirty="0" smtClean="0"/>
              <a:t>Albrecht </a:t>
            </a:r>
            <a:r>
              <a:rPr lang="cs-CZ" dirty="0" err="1" smtClean="0"/>
              <a:t>Durer</a:t>
            </a:r>
            <a:endParaRPr lang="cs-CZ" dirty="0" smtClean="0"/>
          </a:p>
          <a:p>
            <a:r>
              <a:rPr lang="cs-CZ" dirty="0" smtClean="0"/>
              <a:t>Hans </a:t>
            </a:r>
            <a:r>
              <a:rPr lang="cs-CZ" dirty="0" err="1" smtClean="0"/>
              <a:t>Holbein</a:t>
            </a:r>
            <a:endParaRPr lang="cs-CZ" dirty="0" smtClean="0"/>
          </a:p>
          <a:p>
            <a:r>
              <a:rPr lang="cs-CZ" dirty="0" smtClean="0"/>
              <a:t>Hieronymus Bosch</a:t>
            </a:r>
          </a:p>
          <a:p>
            <a:r>
              <a:rPr lang="cs-CZ" dirty="0" err="1" smtClean="0"/>
              <a:t>Pietr</a:t>
            </a:r>
            <a:r>
              <a:rPr lang="cs-CZ" dirty="0" smtClean="0"/>
              <a:t> </a:t>
            </a:r>
            <a:r>
              <a:rPr lang="cs-CZ" dirty="0" err="1" smtClean="0"/>
              <a:t>Brueghel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Literatura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 literaturu vzorem antičtí spisovatelé, vzorem latina, textová kritika </a:t>
            </a:r>
          </a:p>
          <a:p>
            <a:r>
              <a:rPr lang="cs-CZ" dirty="0" smtClean="0"/>
              <a:t>Vzniká Vatikánská knihovna</a:t>
            </a:r>
          </a:p>
          <a:p>
            <a:r>
              <a:rPr lang="cs-CZ" dirty="0" smtClean="0"/>
              <a:t>Dante </a:t>
            </a:r>
            <a:r>
              <a:rPr lang="cs-CZ" dirty="0" err="1" smtClean="0"/>
              <a:t>Alighieri</a:t>
            </a:r>
            <a:r>
              <a:rPr lang="cs-CZ" dirty="0" smtClean="0"/>
              <a:t> – Božská komedie- rysy středověké i renesanční</a:t>
            </a:r>
          </a:p>
          <a:p>
            <a:r>
              <a:rPr lang="cs-CZ" dirty="0" smtClean="0"/>
              <a:t>G. </a:t>
            </a:r>
            <a:r>
              <a:rPr lang="cs-CZ" dirty="0" err="1" smtClean="0"/>
              <a:t>Boccaccio</a:t>
            </a:r>
            <a:r>
              <a:rPr lang="cs-CZ" dirty="0" smtClean="0"/>
              <a:t>- </a:t>
            </a:r>
            <a:r>
              <a:rPr lang="cs-CZ" dirty="0" err="1" smtClean="0"/>
              <a:t>Dekamero</a:t>
            </a:r>
            <a:r>
              <a:rPr lang="cs-CZ" dirty="0" smtClean="0"/>
              <a:t>, F. </a:t>
            </a:r>
            <a:r>
              <a:rPr lang="cs-CZ" dirty="0" err="1" smtClean="0"/>
              <a:t>Petrarca</a:t>
            </a:r>
            <a:r>
              <a:rPr lang="cs-CZ" dirty="0" smtClean="0"/>
              <a:t>- Sonety Lauře, N. </a:t>
            </a:r>
            <a:r>
              <a:rPr lang="cs-CZ" dirty="0" err="1" smtClean="0"/>
              <a:t>Maciavelli</a:t>
            </a:r>
            <a:r>
              <a:rPr lang="cs-CZ" dirty="0" smtClean="0"/>
              <a:t>- Vladař,</a:t>
            </a:r>
          </a:p>
          <a:p>
            <a:r>
              <a:rPr lang="cs-CZ" dirty="0" smtClean="0"/>
              <a:t>Baltazar </a:t>
            </a:r>
            <a:r>
              <a:rPr lang="cs-CZ" dirty="0" err="1" smtClean="0"/>
              <a:t>Castiglione</a:t>
            </a:r>
            <a:r>
              <a:rPr lang="cs-CZ" dirty="0" smtClean="0"/>
              <a:t> – Dvořan- bestseler </a:t>
            </a:r>
            <a:r>
              <a:rPr lang="cs-CZ" smtClean="0"/>
              <a:t>- etiketa</a:t>
            </a:r>
            <a:endParaRPr lang="cs-CZ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http://4umi.com/image/art/Jan_en_Hubert_van_Eyck_-_Ghent_altar_(143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Jan van </a:t>
            </a:r>
            <a:r>
              <a:rPr lang="cs-CZ" dirty="0" err="1" smtClean="0"/>
              <a:t>Eyck</a:t>
            </a:r>
            <a:r>
              <a:rPr lang="cs-CZ" dirty="0" smtClean="0"/>
              <a:t> – Gentský oltář</a:t>
            </a:r>
            <a:endParaRPr lang="cs-CZ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http://www.abm-enterprises.net/albrechtdur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2824"/>
            <a:ext cx="5786478" cy="6815176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Albrecht </a:t>
            </a:r>
            <a:r>
              <a:rPr lang="cs-CZ" dirty="0" err="1" smtClean="0"/>
              <a:t>Durer</a:t>
            </a:r>
            <a:r>
              <a:rPr lang="cs-CZ" dirty="0" smtClean="0"/>
              <a:t> - autoportrét</a:t>
            </a:r>
            <a:endParaRPr lang="cs-CZ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http://www.michelle-atkinson.net/wp-content/uploads/2010/01/hieronymus_bos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8429652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Hieronymus Bosch – Zahrada rajských rozkoší</a:t>
            </a:r>
            <a:endParaRPr lang="cs-CZ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 descr="http://www.harpers.org/media/image/blogs/misc/pieter-breughel-wedding-banqu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Pieter</a:t>
            </a:r>
            <a:r>
              <a:rPr lang="cs-CZ" dirty="0" smtClean="0"/>
              <a:t> </a:t>
            </a:r>
            <a:r>
              <a:rPr lang="cs-CZ" dirty="0" err="1" smtClean="0"/>
              <a:t>brueghel</a:t>
            </a:r>
            <a:endParaRPr lang="cs-CZ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Znaky sochařství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Inspirace antikou</a:t>
            </a:r>
          </a:p>
          <a:p>
            <a:r>
              <a:rPr lang="cs-CZ" dirty="0" smtClean="0"/>
              <a:t>Snaha o ideál krásy</a:t>
            </a:r>
          </a:p>
          <a:p>
            <a:r>
              <a:rPr lang="cs-CZ" dirty="0" smtClean="0"/>
              <a:t>Důraz na proporce</a:t>
            </a:r>
          </a:p>
          <a:p>
            <a:r>
              <a:rPr lang="cs-CZ" dirty="0" smtClean="0"/>
              <a:t>Anatomická průprava</a:t>
            </a:r>
          </a:p>
          <a:p>
            <a:r>
              <a:rPr lang="cs-CZ" dirty="0" smtClean="0"/>
              <a:t>Dekorativnost</a:t>
            </a:r>
          </a:p>
          <a:p>
            <a:r>
              <a:rPr lang="cs-CZ" dirty="0"/>
              <a:t> </a:t>
            </a:r>
            <a:r>
              <a:rPr lang="cs-CZ" dirty="0" smtClean="0"/>
              <a:t>realismus</a:t>
            </a:r>
          </a:p>
          <a:p>
            <a:r>
              <a:rPr lang="cs-CZ" dirty="0"/>
              <a:t> </a:t>
            </a:r>
            <a:r>
              <a:rPr lang="cs-CZ" dirty="0" smtClean="0"/>
              <a:t>řezbářství (hl. mimo Itálii)</a:t>
            </a:r>
          </a:p>
          <a:p>
            <a:r>
              <a:rPr lang="cs-CZ" dirty="0" smtClean="0"/>
              <a:t>Materiál – mramor, bronz</a:t>
            </a:r>
            <a:endParaRPr lang="cs-CZ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Sochaři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Nicolo</a:t>
            </a:r>
            <a:r>
              <a:rPr lang="cs-CZ" dirty="0" smtClean="0"/>
              <a:t> </a:t>
            </a:r>
            <a:r>
              <a:rPr lang="cs-CZ" dirty="0" err="1" smtClean="0"/>
              <a:t>Pisano</a:t>
            </a:r>
            <a:endParaRPr lang="cs-CZ" dirty="0" smtClean="0"/>
          </a:p>
          <a:p>
            <a:r>
              <a:rPr lang="cs-CZ" u="sng" dirty="0" err="1" smtClean="0"/>
              <a:t>Donatello</a:t>
            </a:r>
            <a:endParaRPr lang="cs-CZ" u="sng" dirty="0" smtClean="0"/>
          </a:p>
          <a:p>
            <a:r>
              <a:rPr lang="cs-CZ" u="sng" dirty="0" err="1" smtClean="0"/>
              <a:t>Lorenzo</a:t>
            </a:r>
            <a:r>
              <a:rPr lang="cs-CZ" u="sng" dirty="0" smtClean="0"/>
              <a:t> </a:t>
            </a:r>
            <a:r>
              <a:rPr lang="cs-CZ" u="sng" dirty="0" err="1" smtClean="0"/>
              <a:t>Ghilberti</a:t>
            </a:r>
            <a:endParaRPr lang="cs-CZ" u="sng" dirty="0" smtClean="0"/>
          </a:p>
          <a:p>
            <a:r>
              <a:rPr lang="cs-CZ" u="sng" dirty="0" smtClean="0"/>
              <a:t>Andrea </a:t>
            </a:r>
            <a:r>
              <a:rPr lang="cs-CZ" u="sng" dirty="0" err="1" smtClean="0"/>
              <a:t>del</a:t>
            </a:r>
            <a:r>
              <a:rPr lang="cs-CZ" u="sng" dirty="0" smtClean="0"/>
              <a:t> </a:t>
            </a:r>
            <a:r>
              <a:rPr lang="cs-CZ" u="sng" dirty="0" err="1" smtClean="0"/>
              <a:t>Verrocchio</a:t>
            </a:r>
            <a:endParaRPr lang="cs-CZ" u="sng" dirty="0" smtClean="0"/>
          </a:p>
          <a:p>
            <a:r>
              <a:rPr lang="cs-CZ" dirty="0" smtClean="0"/>
              <a:t>Andrea </a:t>
            </a:r>
            <a:r>
              <a:rPr lang="cs-CZ" dirty="0" err="1" smtClean="0"/>
              <a:t>Sansovino</a:t>
            </a:r>
            <a:endParaRPr lang="cs-CZ" dirty="0" smtClean="0"/>
          </a:p>
          <a:p>
            <a:r>
              <a:rPr lang="cs-CZ" dirty="0"/>
              <a:t> </a:t>
            </a:r>
            <a:r>
              <a:rPr lang="cs-CZ" u="sng" dirty="0" err="1" smtClean="0"/>
              <a:t>Michelangelo</a:t>
            </a:r>
            <a:r>
              <a:rPr lang="cs-CZ" u="sng" dirty="0" smtClean="0"/>
              <a:t> </a:t>
            </a:r>
            <a:r>
              <a:rPr lang="cs-CZ" u="sng" dirty="0" err="1" smtClean="0"/>
              <a:t>Buonarroti</a:t>
            </a:r>
            <a:endParaRPr lang="cs-CZ" u="sng" dirty="0" smtClean="0"/>
          </a:p>
          <a:p>
            <a:endParaRPr lang="cs-CZ" dirty="0"/>
          </a:p>
          <a:p>
            <a:r>
              <a:rPr lang="cs-CZ" dirty="0" err="1" smtClean="0"/>
              <a:t>Adriaen</a:t>
            </a:r>
            <a:r>
              <a:rPr lang="cs-CZ" dirty="0" smtClean="0"/>
              <a:t> de </a:t>
            </a:r>
            <a:r>
              <a:rPr lang="cs-CZ" dirty="0" err="1" smtClean="0"/>
              <a:t>Vries</a:t>
            </a:r>
            <a:endParaRPr lang="cs-CZ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http://employees.oneonta.edu/farberas/arth/Images/110images/sl4images/Donatello_bron_Dav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5500726" cy="6858000"/>
          </a:xfrm>
          <a:prstGeom prst="rect">
            <a:avLst/>
          </a:prstGeom>
          <a:noFill/>
        </p:spPr>
      </p:pic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Donatello</a:t>
            </a:r>
            <a:r>
              <a:rPr lang="cs-CZ" dirty="0" smtClean="0"/>
              <a:t> – socha Davida</a:t>
            </a:r>
            <a:endParaRPr lang="cs-CZ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http://img.photobucket.com/albums/v225/fumanchew/Ghiberti_Gates_of_Paradi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0"/>
            <a:ext cx="5000660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Lorenzo</a:t>
            </a:r>
            <a:r>
              <a:rPr lang="cs-CZ" dirty="0" smtClean="0"/>
              <a:t> </a:t>
            </a:r>
            <a:r>
              <a:rPr lang="cs-CZ" dirty="0" err="1" smtClean="0"/>
              <a:t>Ghilberti</a:t>
            </a:r>
            <a:r>
              <a:rPr lang="cs-CZ" dirty="0" smtClean="0"/>
              <a:t> – Rajské dveře ve Florencii – kostel San </a:t>
            </a:r>
            <a:r>
              <a:rPr lang="cs-CZ" dirty="0" err="1" smtClean="0"/>
              <a:t>Giovanni</a:t>
            </a:r>
            <a:endParaRPr lang="cs-CZ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8" name="Picture 4" descr="http://www.episcopalcafe.com/art/Ghilberti_Creation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0"/>
            <a:ext cx="67151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ttp://www.paradoxplace.com/Insights/Equestrian/Equestrian_Images/Verrocchio-Colleoni-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0"/>
            <a:ext cx="7072362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Verrocchio</a:t>
            </a:r>
            <a:r>
              <a:rPr lang="cs-CZ" dirty="0" smtClean="0"/>
              <a:t> – jezdecký pomník </a:t>
            </a:r>
            <a:r>
              <a:rPr lang="cs-CZ" dirty="0" err="1" smtClean="0"/>
              <a:t>Colleoniho</a:t>
            </a:r>
            <a:r>
              <a:rPr lang="cs-CZ" dirty="0" smtClean="0"/>
              <a:t> v Benátkách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Životní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Zájem o člověka – vyhovuje šlechtě a měšťanstvu</a:t>
            </a:r>
          </a:p>
          <a:p>
            <a:r>
              <a:rPr lang="cs-CZ" dirty="0" smtClean="0"/>
              <a:t>Pohodlná obydlí zasazená do krajiny – zámky, vily, letohrádky, městské paláce, zahrady, vodotrysky, jezírka…</a:t>
            </a:r>
          </a:p>
          <a:p>
            <a:r>
              <a:rPr lang="cs-CZ" dirty="0" smtClean="0"/>
              <a:t>chodníky, dlažby, krby, malované fresky na stěnách a stropech</a:t>
            </a:r>
          </a:p>
          <a:p>
            <a:r>
              <a:rPr lang="cs-CZ" dirty="0" smtClean="0"/>
              <a:t>Baltazar </a:t>
            </a:r>
            <a:r>
              <a:rPr lang="cs-CZ" dirty="0" err="1" smtClean="0"/>
              <a:t>Castiglione</a:t>
            </a:r>
            <a:r>
              <a:rPr lang="cs-CZ" dirty="0" smtClean="0"/>
              <a:t> – Dvořan- bestseler - etika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http://www.statenvertaling.net/beeld/michelangelo_pieta_g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32656"/>
            <a:ext cx="5805238" cy="5573028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3284984"/>
            <a:ext cx="3059832" cy="2160240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Michelangelo</a:t>
            </a:r>
            <a:r>
              <a:rPr lang="cs-CZ" dirty="0" smtClean="0"/>
              <a:t> </a:t>
            </a:r>
            <a:r>
              <a:rPr lang="cs-CZ" dirty="0" err="1" smtClean="0"/>
              <a:t>Buonarrotti</a:t>
            </a:r>
            <a:r>
              <a:rPr lang="cs-CZ" dirty="0" smtClean="0"/>
              <a:t>- pieta – chrám sv. Petra v Římě</a:t>
            </a:r>
            <a:endParaRPr lang="cs-CZ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http://www.malaspina.org/gif/davi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0"/>
            <a:ext cx="3643338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2636912"/>
            <a:ext cx="5148064" cy="2730426"/>
          </a:xfrm>
        </p:spPr>
        <p:txBody>
          <a:bodyPr>
            <a:normAutofit/>
          </a:bodyPr>
          <a:lstStyle/>
          <a:p>
            <a:r>
              <a:rPr lang="cs-CZ" dirty="0" err="1" smtClean="0"/>
              <a:t>Michelangelo</a:t>
            </a:r>
            <a:r>
              <a:rPr lang="cs-CZ" dirty="0" smtClean="0"/>
              <a:t> </a:t>
            </a:r>
            <a:r>
              <a:rPr lang="cs-CZ" dirty="0" err="1" smtClean="0"/>
              <a:t>Buonarrotti</a:t>
            </a:r>
            <a:r>
              <a:rPr lang="cs-CZ" dirty="0" smtClean="0"/>
              <a:t> – socha Davida</a:t>
            </a:r>
            <a:endParaRPr lang="cs-CZ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http://smarthistory.org/assets/images/New_Images/michelangelo_mos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5286412" cy="6858000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5724128" y="692696"/>
            <a:ext cx="3419872" cy="1146250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Michelangelo</a:t>
            </a:r>
            <a:r>
              <a:rPr lang="cs-CZ" dirty="0" smtClean="0"/>
              <a:t> </a:t>
            </a:r>
            <a:r>
              <a:rPr lang="cs-CZ" dirty="0" err="1" smtClean="0"/>
              <a:t>Buonarrotti</a:t>
            </a:r>
            <a:r>
              <a:rPr lang="cs-CZ" dirty="0" smtClean="0"/>
              <a:t> – socha Mojžíše</a:t>
            </a:r>
            <a:endParaRPr lang="cs-CZ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http://dejiny.archii.cz/renesance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/>
              <a:t>https://www.google.cz/search?q=renesance&amp;biw=1280&amp;bih=699&amp;source=lnms&amp;tbm=isch&amp;sa=X&amp;ei=ULjYVJKaDcfraN22gKAH&amp;sqi=2&amp;ved=0CAYQ_AUoAQ</a:t>
            </a:r>
          </a:p>
        </p:txBody>
      </p:sp>
    </p:spTree>
    <p:extLst>
      <p:ext uri="{BB962C8B-B14F-4D97-AF65-F5344CB8AC3E}">
        <p14:creationId xmlns:p14="http://schemas.microsoft.com/office/powerpoint/2010/main" val="1792574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Znaky architektury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Horizontální členění stavby</a:t>
            </a:r>
          </a:p>
          <a:p>
            <a:r>
              <a:rPr lang="cs-CZ" dirty="0" smtClean="0"/>
              <a:t>Pravoúhlé linie</a:t>
            </a:r>
          </a:p>
          <a:p>
            <a:r>
              <a:rPr lang="cs-CZ" dirty="0" smtClean="0"/>
              <a:t>Hladké fasády</a:t>
            </a:r>
          </a:p>
          <a:p>
            <a:r>
              <a:rPr lang="cs-CZ" dirty="0" smtClean="0"/>
              <a:t>Sgrafito</a:t>
            </a:r>
          </a:p>
          <a:p>
            <a:r>
              <a:rPr lang="cs-CZ" dirty="0" smtClean="0"/>
              <a:t>Iluzivní malby</a:t>
            </a:r>
          </a:p>
          <a:p>
            <a:r>
              <a:rPr lang="cs-CZ" dirty="0" smtClean="0"/>
              <a:t>Sloup, pilíř, pilastr</a:t>
            </a:r>
          </a:p>
          <a:p>
            <a:r>
              <a:rPr lang="cs-CZ" dirty="0" smtClean="0"/>
              <a:t>Oblouk</a:t>
            </a:r>
          </a:p>
          <a:p>
            <a:r>
              <a:rPr lang="cs-CZ" dirty="0" smtClean="0"/>
              <a:t>Klenba (valená, křížová, kupole)</a:t>
            </a:r>
          </a:p>
          <a:p>
            <a:r>
              <a:rPr lang="cs-CZ" dirty="0" smtClean="0"/>
              <a:t>Arkády</a:t>
            </a:r>
          </a:p>
          <a:p>
            <a:r>
              <a:rPr lang="cs-CZ" dirty="0" smtClean="0"/>
              <a:t>Štuková výzdoba</a:t>
            </a:r>
          </a:p>
          <a:p>
            <a:r>
              <a:rPr lang="cs-CZ" dirty="0" smtClean="0"/>
              <a:t>Základní arch.prvky: čtverec, krychle, obdélník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Architekti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err="1" smtClean="0"/>
              <a:t>Filippo</a:t>
            </a:r>
            <a:r>
              <a:rPr lang="cs-CZ" dirty="0" smtClean="0"/>
              <a:t> </a:t>
            </a:r>
            <a:r>
              <a:rPr lang="cs-CZ" dirty="0" err="1" smtClean="0"/>
              <a:t>Brunelleschi</a:t>
            </a:r>
            <a:endParaRPr lang="cs-CZ" dirty="0" smtClean="0"/>
          </a:p>
          <a:p>
            <a:r>
              <a:rPr lang="cs-CZ" dirty="0" smtClean="0"/>
              <a:t>Leon </a:t>
            </a:r>
            <a:r>
              <a:rPr lang="cs-CZ" dirty="0" err="1" smtClean="0"/>
              <a:t>Battista</a:t>
            </a:r>
            <a:r>
              <a:rPr lang="cs-CZ" dirty="0" smtClean="0"/>
              <a:t> Alberti </a:t>
            </a:r>
          </a:p>
          <a:p>
            <a:r>
              <a:rPr lang="cs-CZ" dirty="0" smtClean="0"/>
              <a:t>Daniel </a:t>
            </a:r>
            <a:r>
              <a:rPr lang="cs-CZ" dirty="0" err="1" smtClean="0"/>
              <a:t>Bramante</a:t>
            </a:r>
            <a:endParaRPr lang="cs-CZ" dirty="0" smtClean="0"/>
          </a:p>
          <a:p>
            <a:r>
              <a:rPr lang="cs-CZ" dirty="0" err="1" smtClean="0"/>
              <a:t>Michelangelo</a:t>
            </a:r>
            <a:r>
              <a:rPr lang="cs-CZ" dirty="0" smtClean="0"/>
              <a:t> </a:t>
            </a:r>
            <a:r>
              <a:rPr lang="cs-CZ" dirty="0" err="1" smtClean="0"/>
              <a:t>Buonarroti</a:t>
            </a:r>
            <a:endParaRPr lang="cs-CZ" dirty="0" smtClean="0"/>
          </a:p>
          <a:p>
            <a:r>
              <a:rPr lang="cs-CZ" dirty="0" err="1" smtClean="0"/>
              <a:t>Jacopo</a:t>
            </a:r>
            <a:r>
              <a:rPr lang="cs-CZ" dirty="0" smtClean="0"/>
              <a:t> </a:t>
            </a:r>
            <a:r>
              <a:rPr lang="cs-CZ" dirty="0" err="1" smtClean="0"/>
              <a:t>Barozzi</a:t>
            </a:r>
            <a:r>
              <a:rPr lang="cs-CZ" dirty="0" smtClean="0"/>
              <a:t> (</a:t>
            </a:r>
            <a:r>
              <a:rPr lang="cs-CZ" dirty="0" err="1" smtClean="0"/>
              <a:t>Vignola</a:t>
            </a:r>
            <a:r>
              <a:rPr lang="cs-CZ" dirty="0" smtClean="0"/>
              <a:t>)</a:t>
            </a:r>
          </a:p>
          <a:p>
            <a:r>
              <a:rPr lang="cs-CZ" dirty="0" smtClean="0"/>
              <a:t>Antonio </a:t>
            </a:r>
            <a:r>
              <a:rPr lang="cs-CZ" dirty="0" err="1" smtClean="0"/>
              <a:t>da</a:t>
            </a:r>
            <a:r>
              <a:rPr lang="cs-CZ" dirty="0" smtClean="0"/>
              <a:t> </a:t>
            </a:r>
            <a:r>
              <a:rPr lang="cs-CZ" dirty="0" err="1" smtClean="0"/>
              <a:t>Sangallo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sgrafito</a:t>
            </a:r>
            <a:endParaRPr lang="cs-CZ" dirty="0"/>
          </a:p>
        </p:txBody>
      </p:sp>
      <p:pic>
        <p:nvPicPr>
          <p:cNvPr id="12290" name="Picture 2" descr="plná velikost Dt82300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2727" b="22727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527</TotalTime>
  <Words>713</Words>
  <Application>Microsoft Office PowerPoint</Application>
  <PresentationFormat>Předvádění na obrazovce (4:3)</PresentationFormat>
  <Paragraphs>199</Paragraphs>
  <Slides>63</Slides>
  <Notes>62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63</vt:i4>
      </vt:variant>
    </vt:vector>
  </HeadingPairs>
  <TitlesOfParts>
    <vt:vector size="69" baseType="lpstr">
      <vt:lpstr>Calibri</vt:lpstr>
      <vt:lpstr>Georgia</vt:lpstr>
      <vt:lpstr>Times New Roman</vt:lpstr>
      <vt:lpstr>Wingdings</vt:lpstr>
      <vt:lpstr>Wingdings 2</vt:lpstr>
      <vt:lpstr>Administrativní</vt:lpstr>
      <vt:lpstr>Renesance</vt:lpstr>
      <vt:lpstr>Trecento-14. století</vt:lpstr>
      <vt:lpstr>Quattrocento – 15. století</vt:lpstr>
      <vt:lpstr>Cinquecento – 16. století</vt:lpstr>
      <vt:lpstr>Literatura</vt:lpstr>
      <vt:lpstr>Životní styl</vt:lpstr>
      <vt:lpstr>Znaky architektury</vt:lpstr>
      <vt:lpstr>Architekti</vt:lpstr>
      <vt:lpstr>sgrafito</vt:lpstr>
      <vt:lpstr>Kazetový strop</vt:lpstr>
      <vt:lpstr>Antické sloupy, pilastry, pravoúhlé linie, atika</vt:lpstr>
      <vt:lpstr>Raná renesance</vt:lpstr>
      <vt:lpstr>Prezentace aplikace PowerPoint</vt:lpstr>
      <vt:lpstr>Nalezinec ve Florencii</vt:lpstr>
      <vt:lpstr>Prezentace aplikace PowerPoint</vt:lpstr>
      <vt:lpstr>Raná renesance</vt:lpstr>
      <vt:lpstr>Prezentace aplikace PowerPoint</vt:lpstr>
      <vt:lpstr>Prezentace aplikace PowerPoint</vt:lpstr>
      <vt:lpstr>Vrcholná renesance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Znaky malířství</vt:lpstr>
      <vt:lpstr>Malíři-Florencie</vt:lpstr>
      <vt:lpstr>Raná renesance- Giotto di Bondone – scéna ze života sv. Františka v bazilice v Assisi-fresky</vt:lpstr>
      <vt:lpstr>Masaccio- Klanění tří králů - </vt:lpstr>
      <vt:lpstr>Sandro Botticelli – Zrození Venuše </vt:lpstr>
      <vt:lpstr>Leonardo da Vinci – Poslední večeře Páně</vt:lpstr>
      <vt:lpstr>Leonardo da Vinci – Madona ve skalách</vt:lpstr>
      <vt:lpstr>Prezentace aplikace PowerPoint</vt:lpstr>
      <vt:lpstr>Rafael Santi – Athénská škola</vt:lpstr>
      <vt:lpstr>Rafael Santi – Tři grácie</vt:lpstr>
      <vt:lpstr>Michelangelo Buonarotti – Sixtinská kaple</vt:lpstr>
      <vt:lpstr>Michelangelo Buonarotti – Poslední sloud</vt:lpstr>
      <vt:lpstr>Malíři - Benátky</vt:lpstr>
      <vt:lpstr>Tizian – Danae přijímající zlatý déšť</vt:lpstr>
      <vt:lpstr>Tintoretto – Zuzana v lázni</vt:lpstr>
      <vt:lpstr>Veronese – Svatba v Káni galilejské</vt:lpstr>
      <vt:lpstr>Caravaggio- Povolání svatého Matouše</vt:lpstr>
      <vt:lpstr>El Greco – svatá Trojice</vt:lpstr>
      <vt:lpstr>Malíři - Evropa</vt:lpstr>
      <vt:lpstr>Jan van Eyck – Gentský oltář</vt:lpstr>
      <vt:lpstr>Albrecht Durer - autoportrét</vt:lpstr>
      <vt:lpstr>Hieronymus Bosch – Zahrada rajských rozkoší</vt:lpstr>
      <vt:lpstr>Pieter brueghel</vt:lpstr>
      <vt:lpstr>Znaky sochařství </vt:lpstr>
      <vt:lpstr>Sochaři</vt:lpstr>
      <vt:lpstr>Donatello – socha Davida</vt:lpstr>
      <vt:lpstr>Lorenzo Ghilberti – Rajské dveře ve Florencii – kostel San Giovanni</vt:lpstr>
      <vt:lpstr>Prezentace aplikace PowerPoint</vt:lpstr>
      <vt:lpstr>Verrocchio – jezdecký pomník Colleoniho v Benátkách</vt:lpstr>
      <vt:lpstr>Michelangelo Buonarrotti- pieta – chrám sv. Petra v Římě</vt:lpstr>
      <vt:lpstr>Michelangelo Buonarrotti – socha Davida</vt:lpstr>
      <vt:lpstr>Michelangelo Buonarrotti – socha Mojžíše</vt:lpstr>
      <vt:lpstr>Použité zdroje: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Renesance</dc:title>
  <dc:creator>Marek</dc:creator>
  <cp:lastModifiedBy>Jitka Kodrová</cp:lastModifiedBy>
  <cp:revision>25</cp:revision>
  <dcterms:created xsi:type="dcterms:W3CDTF">2010-05-12T08:34:49Z</dcterms:created>
  <dcterms:modified xsi:type="dcterms:W3CDTF">2015-02-09T13:38:42Z</dcterms:modified>
</cp:coreProperties>
</file>