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73" r:id="rId5"/>
    <p:sldId id="259" r:id="rId6"/>
    <p:sldId id="260" r:id="rId7"/>
    <p:sldId id="272" r:id="rId8"/>
    <p:sldId id="261" r:id="rId9"/>
    <p:sldId id="274" r:id="rId10"/>
    <p:sldId id="262" r:id="rId11"/>
    <p:sldId id="275" r:id="rId12"/>
    <p:sldId id="263" r:id="rId13"/>
    <p:sldId id="268" r:id="rId14"/>
    <p:sldId id="269" r:id="rId15"/>
    <p:sldId id="270" r:id="rId16"/>
    <p:sldId id="264" r:id="rId17"/>
    <p:sldId id="265" r:id="rId18"/>
    <p:sldId id="266" r:id="rId19"/>
    <p:sldId id="267" r:id="rId20"/>
    <p:sldId id="271" r:id="rId21"/>
    <p:sldId id="276" r:id="rId2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22" d="100"/>
          <a:sy n="22" d="100"/>
        </p:scale>
        <p:origin x="1890"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B19664-6E84-4FAA-B195-0F7C3B68CC6B}" type="datetimeFigureOut">
              <a:rPr lang="cs-CZ" smtClean="0"/>
              <a:pPr/>
              <a:t>4. 2. 2015</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6BC99D-F057-4818-BBF5-640FDBDC8370}" type="slidenum">
              <a:rPr lang="cs-CZ" smtClean="0"/>
              <a:pPr/>
              <a:t>‹#›</a:t>
            </a:fld>
            <a:endParaRPr lang="cs-CZ"/>
          </a:p>
        </p:txBody>
      </p:sp>
    </p:spTree>
    <p:extLst>
      <p:ext uri="{BB962C8B-B14F-4D97-AF65-F5344CB8AC3E}">
        <p14:creationId xmlns:p14="http://schemas.microsoft.com/office/powerpoint/2010/main" val="3382351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FB6BC99D-F057-4818-BBF5-640FDBDC8370}" type="slidenum">
              <a:rPr lang="cs-CZ" smtClean="0"/>
              <a:pPr/>
              <a:t>17</a:t>
            </a:fld>
            <a:endParaRPr lang="cs-CZ"/>
          </a:p>
        </p:txBody>
      </p:sp>
    </p:spTree>
    <p:extLst>
      <p:ext uri="{BB962C8B-B14F-4D97-AF65-F5344CB8AC3E}">
        <p14:creationId xmlns:p14="http://schemas.microsoft.com/office/powerpoint/2010/main" val="2728381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DFFCD556-F068-4F8B-9F71-8C84C1C27C00}" type="datetimeFigureOut">
              <a:rPr lang="cs-CZ" smtClean="0"/>
              <a:pPr/>
              <a:t>4. 2. 2015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4C3B7BF-3EC3-461B-8C04-9BE89A87BAFC}"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FCD556-F068-4F8B-9F71-8C84C1C27C00}" type="datetimeFigureOut">
              <a:rPr lang="cs-CZ" smtClean="0"/>
              <a:pPr/>
              <a:t>4. 2. 2015</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C3B7BF-3EC3-461B-8C04-9BE89A87BAFC}"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3.wmf"/></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google.cz/imgh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jpeg"/><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9.jpeg"/><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714348" y="642918"/>
            <a:ext cx="7772400" cy="1470025"/>
          </a:xfrm>
        </p:spPr>
        <p:txBody>
          <a:bodyPr/>
          <a:lstStyle/>
          <a:p>
            <a:r>
              <a:rPr lang="cs-CZ" dirty="0" smtClean="0"/>
              <a:t>Pravděpodobnost</a:t>
            </a:r>
            <a:endParaRPr lang="cs-CZ" dirty="0"/>
          </a:p>
        </p:txBody>
      </p:sp>
      <p:sp>
        <p:nvSpPr>
          <p:cNvPr id="3" name="Podnadpis 2"/>
          <p:cNvSpPr>
            <a:spLocks noGrp="1"/>
          </p:cNvSpPr>
          <p:nvPr>
            <p:ph type="subTitle" idx="1"/>
          </p:nvPr>
        </p:nvSpPr>
        <p:spPr/>
        <p:txBody>
          <a:bodyPr/>
          <a:lstStyle/>
          <a:p>
            <a:endParaRPr lang="cs-CZ" dirty="0"/>
          </a:p>
        </p:txBody>
      </p:sp>
      <p:pic>
        <p:nvPicPr>
          <p:cNvPr id="13314" name="Picture 2" descr="http://www.vysokeskoly.cz/upload/clanky/4322/kostky.jpg"/>
          <p:cNvPicPr>
            <a:picLocks noChangeAspect="1" noChangeArrowheads="1"/>
          </p:cNvPicPr>
          <p:nvPr/>
        </p:nvPicPr>
        <p:blipFill>
          <a:blip r:embed="rId2"/>
          <a:srcRect/>
          <a:stretch>
            <a:fillRect/>
          </a:stretch>
        </p:blipFill>
        <p:spPr bwMode="auto">
          <a:xfrm>
            <a:off x="2357422" y="2428868"/>
            <a:ext cx="4524375" cy="3390900"/>
          </a:xfrm>
          <a:prstGeom prst="rect">
            <a:avLst/>
          </a:prstGeom>
          <a:noFill/>
        </p:spPr>
      </p:pic>
      <p:pic>
        <p:nvPicPr>
          <p:cNvPr id="7" name="Obráze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387" y="424512"/>
            <a:ext cx="1876425" cy="1676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Násobení pravděpodobností</a:t>
            </a:r>
            <a:endParaRPr lang="cs-CZ" dirty="0"/>
          </a:p>
        </p:txBody>
      </p:sp>
      <p:sp>
        <p:nvSpPr>
          <p:cNvPr id="3" name="Zástupný symbol pro obsah 2"/>
          <p:cNvSpPr>
            <a:spLocks noGrp="1"/>
          </p:cNvSpPr>
          <p:nvPr>
            <p:ph idx="1"/>
          </p:nvPr>
        </p:nvSpPr>
        <p:spPr/>
        <p:txBody>
          <a:bodyPr/>
          <a:lstStyle/>
          <a:p>
            <a:pPr>
              <a:buNone/>
            </a:pPr>
            <a:r>
              <a:rPr lang="cs-CZ" dirty="0" smtClean="0"/>
              <a:t>	Řekneme, že jevy A. B jsou nezávislé, jestliže platí:</a:t>
            </a:r>
          </a:p>
          <a:p>
            <a:pPr>
              <a:buNone/>
            </a:pPr>
            <a:r>
              <a:rPr lang="cs-CZ" dirty="0"/>
              <a:t>	</a:t>
            </a:r>
            <a:r>
              <a:rPr lang="cs-CZ" dirty="0" smtClean="0"/>
              <a:t>	</a:t>
            </a:r>
          </a:p>
          <a:p>
            <a:pPr>
              <a:buNone/>
            </a:pPr>
            <a:endParaRPr lang="cs-CZ" dirty="0"/>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20481" name="Object 1"/>
          <p:cNvGraphicFramePr>
            <a:graphicFrameLocks noChangeAspect="1"/>
          </p:cNvGraphicFramePr>
          <p:nvPr/>
        </p:nvGraphicFramePr>
        <p:xfrm>
          <a:off x="642910" y="3500438"/>
          <a:ext cx="8001056" cy="1428760"/>
        </p:xfrm>
        <a:graphic>
          <a:graphicData uri="http://schemas.openxmlformats.org/presentationml/2006/ole">
            <mc:AlternateContent xmlns:mc="http://schemas.openxmlformats.org/markup-compatibility/2006">
              <mc:Choice xmlns:v="urn:schemas-microsoft-com:vml" Requires="v">
                <p:oleObj spid="_x0000_s20487" name="Rovnice" r:id="rId3" imgW="1383699" imgH="215806" progId="Equation.3">
                  <p:embed/>
                </p:oleObj>
              </mc:Choice>
              <mc:Fallback>
                <p:oleObj name="Rovnice" r:id="rId3" imgW="1383699" imgH="215806"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10" y="3500438"/>
                        <a:ext cx="8001056" cy="1428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1"/>
                                        </p:tgtEl>
                                        <p:attrNameLst>
                                          <p:attrName>style.visibility</p:attrName>
                                        </p:attrNameLst>
                                      </p:cBhvr>
                                      <p:to>
                                        <p:strVal val="visible"/>
                                      </p:to>
                                    </p:set>
                                    <p:anim calcmode="lin" valueType="num">
                                      <p:cBhvr additive="base">
                                        <p:cTn id="7" dur="500" fill="hold"/>
                                        <p:tgtEl>
                                          <p:spTgt spid="20481"/>
                                        </p:tgtEl>
                                        <p:attrNameLst>
                                          <p:attrName>ppt_x</p:attrName>
                                        </p:attrNameLst>
                                      </p:cBhvr>
                                      <p:tavLst>
                                        <p:tav tm="0">
                                          <p:val>
                                            <p:strVal val="#ppt_x"/>
                                          </p:val>
                                        </p:tav>
                                        <p:tav tm="100000">
                                          <p:val>
                                            <p:strVal val="#ppt_x"/>
                                          </p:val>
                                        </p:tav>
                                      </p:tavLst>
                                    </p:anim>
                                    <p:anim calcmode="lin" valueType="num">
                                      <p:cBhvr additive="base">
                                        <p:cTn id="8" dur="500" fill="hold"/>
                                        <p:tgtEl>
                                          <p:spTgt spid="204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a:t>
            </a:r>
          </a:p>
          <a:p>
            <a:pPr>
              <a:buNone/>
            </a:pPr>
            <a:r>
              <a:rPr lang="cs-CZ" dirty="0" smtClean="0"/>
              <a:t>	Jaká je pravděpodobnost, že při opakovaných hodech hrací kostkou padne šestka poprvé ve třetím pokusu; padne alespoň jedna šestka při prvních třech pokusech?</a:t>
            </a:r>
          </a:p>
          <a:p>
            <a:pPr>
              <a:buNone/>
            </a:pPr>
            <a:r>
              <a:rPr lang="cs-CZ" dirty="0" smtClean="0"/>
              <a:t>	</a:t>
            </a:r>
            <a:endParaRPr lang="cs-CZ" dirty="0"/>
          </a:p>
        </p:txBody>
      </p:sp>
      <p:pic>
        <p:nvPicPr>
          <p:cNvPr id="35842" name="Picture 2" descr="http://images.google.com/images?q=tbn:ANd9GcTioLvq8vAzS_BXFkvKrCseEtCbpcaO-bAdhZym8ntqJLT4gZEKhvRPCOc:http://ilustrace.pixmac.cz/4/sest-cervenych-hod-kostkou-bet-pixmac-ilustrace-44791661.jpg"/>
          <p:cNvPicPr>
            <a:picLocks noChangeAspect="1" noChangeArrowheads="1"/>
          </p:cNvPicPr>
          <p:nvPr/>
        </p:nvPicPr>
        <p:blipFill>
          <a:blip r:embed="rId2"/>
          <a:srcRect/>
          <a:stretch>
            <a:fillRect/>
          </a:stretch>
        </p:blipFill>
        <p:spPr bwMode="auto">
          <a:xfrm>
            <a:off x="5857884" y="4786322"/>
            <a:ext cx="2286016" cy="171450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Binomické rozdělení pravděpodobností</a:t>
            </a:r>
            <a:endParaRPr lang="cs-CZ" dirty="0"/>
          </a:p>
        </p:txBody>
      </p:sp>
      <p:sp>
        <p:nvSpPr>
          <p:cNvPr id="3" name="Zástupný symbol pro obsah 2"/>
          <p:cNvSpPr>
            <a:spLocks noGrp="1"/>
          </p:cNvSpPr>
          <p:nvPr>
            <p:ph idx="1"/>
          </p:nvPr>
        </p:nvSpPr>
        <p:spPr/>
        <p:txBody>
          <a:bodyPr/>
          <a:lstStyle/>
          <a:p>
            <a:pPr>
              <a:buNone/>
            </a:pPr>
            <a:r>
              <a:rPr lang="cs-CZ" dirty="0" smtClean="0"/>
              <a:t>    Mějme </a:t>
            </a:r>
            <a:r>
              <a:rPr lang="cs-CZ" i="1" dirty="0" smtClean="0"/>
              <a:t>n</a:t>
            </a:r>
            <a:r>
              <a:rPr lang="cs-CZ" dirty="0" smtClean="0"/>
              <a:t> nezávislých pokusů, z nichž každý </a:t>
            </a:r>
          </a:p>
          <a:p>
            <a:pPr>
              <a:buNone/>
            </a:pPr>
            <a:r>
              <a:rPr lang="cs-CZ" dirty="0"/>
              <a:t>	</a:t>
            </a:r>
            <a:r>
              <a:rPr lang="cs-CZ" dirty="0" smtClean="0"/>
              <a:t>z nich skončí buď zdarem s pravděpodobností </a:t>
            </a:r>
            <a:r>
              <a:rPr lang="cs-CZ" i="1" dirty="0" smtClean="0"/>
              <a:t>p</a:t>
            </a:r>
            <a:r>
              <a:rPr lang="cs-CZ" dirty="0" smtClean="0"/>
              <a:t> nebo nezdarem s pravděpodobností </a:t>
            </a:r>
            <a:r>
              <a:rPr lang="cs-CZ" i="1" dirty="0" err="1" smtClean="0"/>
              <a:t>q</a:t>
            </a:r>
            <a:r>
              <a:rPr lang="cs-CZ" i="1" dirty="0" smtClean="0"/>
              <a:t>. </a:t>
            </a:r>
            <a:r>
              <a:rPr lang="cs-CZ" dirty="0" smtClean="0"/>
              <a:t>potom pravděpodobnost jevu A, že právě </a:t>
            </a:r>
            <a:r>
              <a:rPr lang="cs-CZ" i="1" dirty="0" smtClean="0"/>
              <a:t>k</a:t>
            </a:r>
            <a:r>
              <a:rPr lang="cs-CZ" dirty="0" smtClean="0"/>
              <a:t> pokusů bude zdařilých je:</a:t>
            </a:r>
          </a:p>
          <a:p>
            <a:pPr>
              <a:buNone/>
            </a:pPr>
            <a:endParaRPr lang="cs-CZ" dirty="0"/>
          </a:p>
          <a:p>
            <a:pPr>
              <a:buNone/>
            </a:pPr>
            <a:endParaRPr lang="cs-CZ" dirty="0" smtClean="0"/>
          </a:p>
          <a:p>
            <a:pPr>
              <a:buNone/>
            </a:pPr>
            <a:endParaRPr lang="cs-CZ" dirty="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19457" name="Object 1"/>
          <p:cNvGraphicFramePr>
            <a:graphicFrameLocks noChangeAspect="1"/>
          </p:cNvGraphicFramePr>
          <p:nvPr/>
        </p:nvGraphicFramePr>
        <p:xfrm>
          <a:off x="1357290" y="4786322"/>
          <a:ext cx="5857916" cy="1285884"/>
        </p:xfrm>
        <a:graphic>
          <a:graphicData uri="http://schemas.openxmlformats.org/presentationml/2006/ole">
            <mc:AlternateContent xmlns:mc="http://schemas.openxmlformats.org/markup-compatibility/2006">
              <mc:Choice xmlns:v="urn:schemas-microsoft-com:vml" Requires="v">
                <p:oleObj spid="_x0000_s19463" name="Rovnice" r:id="rId3" imgW="1892300" imgH="457200" progId="Equation.3">
                  <p:embed/>
                </p:oleObj>
              </mc:Choice>
              <mc:Fallback>
                <p:oleObj name="Rovnice" r:id="rId3" imgW="1892300" imgH="4572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7290" y="4786322"/>
                        <a:ext cx="5857916" cy="12858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57"/>
                                        </p:tgtEl>
                                        <p:attrNameLst>
                                          <p:attrName>style.visibility</p:attrName>
                                        </p:attrNameLst>
                                      </p:cBhvr>
                                      <p:to>
                                        <p:strVal val="visible"/>
                                      </p:to>
                                    </p:set>
                                    <p:anim calcmode="lin" valueType="num">
                                      <p:cBhvr additive="base">
                                        <p:cTn id="7" dur="500" fill="hold"/>
                                        <p:tgtEl>
                                          <p:spTgt spid="19457"/>
                                        </p:tgtEl>
                                        <p:attrNameLst>
                                          <p:attrName>ppt_x</p:attrName>
                                        </p:attrNameLst>
                                      </p:cBhvr>
                                      <p:tavLst>
                                        <p:tav tm="0">
                                          <p:val>
                                            <p:strVal val="#ppt_x"/>
                                          </p:val>
                                        </p:tav>
                                        <p:tav tm="100000">
                                          <p:val>
                                            <p:strVal val="#ppt_x"/>
                                          </p:val>
                                        </p:tav>
                                      </p:tavLst>
                                    </p:anim>
                                    <p:anim calcmode="lin" valueType="num">
                                      <p:cBhvr additive="base">
                                        <p:cTn id="8" dur="500" fill="hold"/>
                                        <p:tgtEl>
                                          <p:spTgt spid="194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Máme osudí s deseti černými a dvaceti bílými koulemi. Táhneme náhodně šest koulí, přičemž každou taženou kouli vrátíme zpět do osudí dříve, než táhneme další. Jaká je pravděpodobnost, že mezi taženými koulemi budou právě dvě koule bílé?</a:t>
            </a:r>
          </a:p>
          <a:p>
            <a:pPr>
              <a:buNone/>
            </a:pPr>
            <a:endParaRPr lang="cs-CZ" dirty="0"/>
          </a:p>
        </p:txBody>
      </p:sp>
      <p:sp>
        <p:nvSpPr>
          <p:cNvPr id="36866" name="AutoShape 2" descr="data:image/jpeg;base64,/9j/4AAQSkZJRgABAQAAAQABAAD/2wCEAAkGBhASEA8QEBQQEBUUFQ8PEBAQDw4ODxAQFBAVFBUQFRIXHCYeFxkjGRIUHy8gIycpLCwsFR4xNTAqNSYrLCkBCQoKDgwOFA8PFCkYFBgpKSkpKSk1KSkpKSkpKSkpKSkpKSkpKSkpKSkpKSkpKSkpKSkpKSkpKSkpKSkpKSkpKf/AABEIAJEAkgMBIgACEQEDEQH/xAAbAAACAwEBAQAAAAAAAAAAAAAAAgEDBAUGB//EADIQAAIBAgMGAwgCAwEAAAAAAAABAgMRBCExBRJBUWFxUpHRBhMyQoGhscEiknKCoiT/xAAYAQADAQEAAAAAAAAAAAAAAAAAAQIDBP/EAB4RAQEBAQABBQEAAAAAAAAAAAABEQIDEiExQVEy/9oADAMBAAIRAxEAPwD7iAAAAAV1sRGC3pNJdQCwzYnH04fE8/Cs5eRyMXtic7qn/CPP5mv0Z6VHiZ3v8VOXQqbak/gil1l6IpeLqv5mu1l+hIQLYwFtp5Cfy8Un/tL1GipeKX9pepaokpFEWFeovmb6PMup7RmviSl1WTK90hxGMb6OOhLLR8nkabnFlTHo4iUOq5P9McLHXAqoYiMll9VxRaMgAAAAAAAAAlaqoxcm0ks23wAKsZjI04uUn2XFvkjzWIxU6st6WnyxvlFepXjMZKtPeeUdIR5L1HowMOu9uRrOVlKmaYoSCLooUOmiiyKFRZEuITYLANYuAoWJAAiwriPYiwBWsndZM6GFxe9k8mtevVGJxEV07rKw4WOyBThsRvK/HRrqXDSAAACGec9o8fdqjHRZz78Ed3GYlQhKb4K/d8F5nh3Nyk5PVu78zHy9ZMXxNrTRibaa/Rloo2UjHlrV0C2KK4FsTWIp0h0hUOi4kEkDFQIIHSIaGRQJsFhBDFaGZFgNFGruyT4aPtzOqmcmSN2BqXjbll9OA4mxpAAGTge1OJtGFNPVuT7LT7v7Hn6Z0PaSpeu14VFfv9mCkcfku9NuJ7NtFGuCMtI1U2HKquiXJFdNF8UaxnQhkCRJZJQ8UImOiiTYhokmwwrkQO0KIIFYxDFTQPgp2nbn+RGJGVpRfJr8lQq64C3AaXjtuS/9FTuvwjLDgbNvxtiJ9bPzivQx00cPk/p0c/DbRZqgzHSNVOQ+aK20y+JmpyLkzeM6dsE/TshB0PSMkNEULlwloXK94jeGDNithcBBDYMAYqaGV1GMyupoxylXZhouyAILJdkBSXlvaenaqnzivs7fo5dI9F7UULwhPwuz7SXql5nnUcflnu24+GqmzTTZkps1U2RFNMGXRkZoSLoyNYlemPEpiy2JpE4e5IjZNxkYCLk3KAAAAAhkiyYBEmVpXaXNr8ktj4KF6i6XfoEKusAXAtKjHYb3lOcOay78DxO69Hro+61R708vt/A7lT3i0nr0nx8zDy87NXzXOhI0U5mVF0Gc7Vtgy6BkhMvhI0lKtES1FEZFkZFxCyLGK1IZMsliATeJcioDXIuJcHIWhO8Q2K2JKQtCZSOjs2jaO94s/otDn4ai5yS4avsduKsXzE1IABRAoxuEjUhKEtH9nwZeArNDw9fDypzcJar78muhCPV7U2ZGrHlJX3Zcuj6Hlq1GUJOE1Zrya5p8jl74xpOjwkaIzMdy2MyJVtkJF0ZGOFQtVQuVNaVIfeM0ag++XpYu3guUqoS5j0Ld4VyK3MVyDQtcxM3ks78CtO+S+x2MBgd1b0vif/I+ZpVdg8NuRtxer68jQAGyAAAAAAAAGbG4CFWO7NX4p6OL5pmkAoeTxuyqlLO2/HxRza/yXAyQlxue2aOfith0ptu25LxQ/jfutGYdeL8VOnnYyGVQ3VfZ6ovhcZ97wl6Gaezqq1hL6Wl+DP0WfSvUhVRlUK3RnxjP+svQlUpcFL+svQclPVnvCfeEwwVR/JLyZopbHqvXdj3d/sipzaWsqmW4fDym7RV+b+VfU6lDYsF8Tc+mkfI3xglkrJckrI0nCb0zYPZ8YZ6y8XoawA0SAAAAAAAAAAAAAAAAAAFeoR1ZABQYESBMBQegAOAwAAwAAAAAAAAAAA//2Q=="/>
          <p:cNvSpPr>
            <a:spLocks noChangeAspect="1" noChangeArrowheads="1"/>
          </p:cNvSpPr>
          <p:nvPr/>
        </p:nvSpPr>
        <p:spPr bwMode="auto">
          <a:xfrm>
            <a:off x="155575" y="-661988"/>
            <a:ext cx="1390650" cy="1381126"/>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6868" name="AutoShape 4" descr="data:image/jpeg;base64,/9j/4AAQSkZJRgABAQAAAQABAAD/2wCEAAkGBhASEA8QEBQQEBUUFQ8PEBAQDw4ODxAQFBAVFBUQFRIXHCYeFxkjGRIUHy8gIycpLCwsFR4xNTAqNSYrLCkBCQoKDgwOFA8PFCkYFBgpKSkpKSk1KSkpKSkpKSkpKSkpKSkpKSkpKSkpKSkpKSkpKSkpKSkpKSkpKSkpKSkpKf/AABEIAJEAkgMBIgACEQEDEQH/xAAbAAACAwEBAQAAAAAAAAAAAAAAAgEDBAUGB//EADIQAAIBAgMGAwgCAwEAAAAAAAABAgMRBCExBRJBUWFxUpHRBhMyQoGhscEiknKCoiT/xAAYAQADAQEAAAAAAAAAAAAAAAAAAQIDBP/EAB4RAQEBAQABBQEAAAAAAAAAAAABEQIDEiExQVEy/9oADAMBAAIRAxEAPwD7iAAAAAV1sRGC3pNJdQCwzYnH04fE8/Cs5eRyMXtic7qn/CPP5mv0Z6VHiZ3v8VOXQqbak/gil1l6IpeLqv5mu1l+hIQLYwFtp5Cfy8Un/tL1GipeKX9pepaokpFEWFeovmb6PMup7RmviSl1WTK90hxGMb6OOhLLR8nkabnFlTHo4iUOq5P9McLHXAqoYiMll9VxRaMgAAAAAAAAAlaqoxcm0ks23wAKsZjI04uUn2XFvkjzWIxU6st6WnyxvlFepXjMZKtPeeUdIR5L1HowMOu9uRrOVlKmaYoSCLooUOmiiyKFRZEuITYLANYuAoWJAAiwriPYiwBWsndZM6GFxe9k8mtevVGJxEV07rKw4WOyBThsRvK/HRrqXDSAAACGec9o8fdqjHRZz78Ed3GYlQhKb4K/d8F5nh3Nyk5PVu78zHy9ZMXxNrTRibaa/Rloo2UjHlrV0C2KK4FsTWIp0h0hUOi4kEkDFQIIHSIaGRQJsFhBDFaGZFgNFGruyT4aPtzOqmcmSN2BqXjbll9OA4mxpAAGTge1OJtGFNPVuT7LT7v7Hn6Z0PaSpeu14VFfv9mCkcfku9NuJ7NtFGuCMtI1U2HKquiXJFdNF8UaxnQhkCRJZJQ8UImOiiTYhokmwwrkQO0KIIFYxDFTQPgp2nbn+RGJGVpRfJr8lQq64C3AaXjtuS/9FTuvwjLDgbNvxtiJ9bPzivQx00cPk/p0c/DbRZqgzHSNVOQ+aK20y+JmpyLkzeM6dsE/TshB0PSMkNEULlwloXK94jeGDNithcBBDYMAYqaGV1GMyupoxylXZhouyAILJdkBSXlvaenaqnzivs7fo5dI9F7UULwhPwuz7SXql5nnUcflnu24+GqmzTTZkps1U2RFNMGXRkZoSLoyNYlemPEpiy2JpE4e5IjZNxkYCLk3KAAAAAhkiyYBEmVpXaXNr8ktj4KF6i6XfoEKusAXAtKjHYb3lOcOay78DxO69Hro+61R708vt/A7lT3i0nr0nx8zDy87NXzXOhI0U5mVF0Gc7Vtgy6BkhMvhI0lKtES1FEZFkZFxCyLGK1IZMsliATeJcioDXIuJcHIWhO8Q2K2JKQtCZSOjs2jaO94s/otDn4ai5yS4avsduKsXzE1IABRAoxuEjUhKEtH9nwZeArNDw9fDypzcJar78muhCPV7U2ZGrHlJX3Zcuj6Hlq1GUJOE1Zrya5p8jl74xpOjwkaIzMdy2MyJVtkJF0ZGOFQtVQuVNaVIfeM0ag++XpYu3guUqoS5j0Ld4VyK3MVyDQtcxM3ks78CtO+S+x2MBgd1b0vif/I+ZpVdg8NuRtxer68jQAGyAAAAAAAAGbG4CFWO7NX4p6OL5pmkAoeTxuyqlLO2/HxRza/yXAyQlxue2aOfith0ptu25LxQ/jfutGYdeL8VOnnYyGVQ3VfZ6ovhcZ97wl6Gaezqq1hL6Wl+DP0WfSvUhVRlUK3RnxjP+svQlUpcFL+svQclPVnvCfeEwwVR/JLyZopbHqvXdj3d/sipzaWsqmW4fDym7RV+b+VfU6lDYsF8Tc+mkfI3xglkrJckrI0nCb0zYPZ8YZ6y8XoawA0SAAAAAAAAAAAAAAAAAAFeoR1ZABQYESBMBQegAOAwAAwAAAAAAAAAAA//2Q=="/>
          <p:cNvSpPr>
            <a:spLocks noChangeAspect="1" noChangeArrowheads="1"/>
          </p:cNvSpPr>
          <p:nvPr/>
        </p:nvSpPr>
        <p:spPr bwMode="auto">
          <a:xfrm>
            <a:off x="155575" y="-661988"/>
            <a:ext cx="1390650" cy="1381126"/>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6870" name="AutoShape 6" descr="data:image/jpeg;base64,/9j/4AAQSkZJRgABAQAAAQABAAD/2wCEAAkGBhASEA8QEBQQEBUUFQ8PEBAQDw4ODxAQFBAVFBUQFRIXHCYeFxkjGRIUHy8gIycpLCwsFR4xNTAqNSYrLCkBCQoKDgwOFA8PFCkYFBgpKSkpKSk1KSkpKSkpKSkpKSkpKSkpKSkpKSkpKSkpKSkpKSkpKSkpKSkpKSkpKSkpKf/AABEIAJEAkgMBIgACEQEDEQH/xAAbAAACAwEBAQAAAAAAAAAAAAAAAgEDBAUGB//EADIQAAIBAgMGAwgCAwEAAAAAAAABAgMRBCExBRJBUWFxUpHRBhMyQoGhscEiknKCoiT/xAAYAQADAQEAAAAAAAAAAAAAAAAAAQIDBP/EAB4RAQEBAQABBQEAAAAAAAAAAAABEQIDEiExQVEy/9oADAMBAAIRAxEAPwD7iAAAAAV1sRGC3pNJdQCwzYnH04fE8/Cs5eRyMXtic7qn/CPP5mv0Z6VHiZ3v8VOXQqbak/gil1l6IpeLqv5mu1l+hIQLYwFtp5Cfy8Un/tL1GipeKX9pepaokpFEWFeovmb6PMup7RmviSl1WTK90hxGMb6OOhLLR8nkabnFlTHo4iUOq5P9McLHXAqoYiMll9VxRaMgAAAAAAAAAlaqoxcm0ks23wAKsZjI04uUn2XFvkjzWIxU6st6WnyxvlFepXjMZKtPeeUdIR5L1HowMOu9uRrOVlKmaYoSCLooUOmiiyKFRZEuITYLANYuAoWJAAiwriPYiwBWsndZM6GFxe9k8mtevVGJxEV07rKw4WOyBThsRvK/HRrqXDSAAACGec9o8fdqjHRZz78Ed3GYlQhKb4K/d8F5nh3Nyk5PVu78zHy9ZMXxNrTRibaa/Rloo2UjHlrV0C2KK4FsTWIp0h0hUOi4kEkDFQIIHSIaGRQJsFhBDFaGZFgNFGruyT4aPtzOqmcmSN2BqXjbll9OA4mxpAAGTge1OJtGFNPVuT7LT7v7Hn6Z0PaSpeu14VFfv9mCkcfku9NuJ7NtFGuCMtI1U2HKquiXJFdNF8UaxnQhkCRJZJQ8UImOiiTYhokmwwrkQO0KIIFYxDFTQPgp2nbn+RGJGVpRfJr8lQq64C3AaXjtuS/9FTuvwjLDgbNvxtiJ9bPzivQx00cPk/p0c/DbRZqgzHSNVOQ+aK20y+JmpyLkzeM6dsE/TshB0PSMkNEULlwloXK94jeGDNithcBBDYMAYqaGV1GMyupoxylXZhouyAILJdkBSXlvaenaqnzivs7fo5dI9F7UULwhPwuz7SXql5nnUcflnu24+GqmzTTZkps1U2RFNMGXRkZoSLoyNYlemPEpiy2JpE4e5IjZNxkYCLk3KAAAAAhkiyYBEmVpXaXNr8ktj4KF6i6XfoEKusAXAtKjHYb3lOcOay78DxO69Hro+61R708vt/A7lT3i0nr0nx8zDy87NXzXOhI0U5mVF0Gc7Vtgy6BkhMvhI0lKtES1FEZFkZFxCyLGK1IZMsliATeJcioDXIuJcHIWhO8Q2K2JKQtCZSOjs2jaO94s/otDn4ai5yS4avsduKsXzE1IABRAoxuEjUhKEtH9nwZeArNDw9fDypzcJar78muhCPV7U2ZGrHlJX3Zcuj6Hlq1GUJOE1Zrya5p8jl74xpOjwkaIzMdy2MyJVtkJF0ZGOFQtVQuVNaVIfeM0ag++XpYu3guUqoS5j0Ld4VyK3MVyDQtcxM3ks78CtO+S+x2MBgd1b0vif/I+ZpVdg8NuRtxer68jQAGyAAAAAAAAGbG4CFWO7NX4p6OL5pmkAoeTxuyqlLO2/HxRza/yXAyQlxue2aOfith0ptu25LxQ/jfutGYdeL8VOnnYyGVQ3VfZ6ovhcZ97wl6Gaezqq1hL6Wl+DP0WfSvUhVRlUK3RnxjP+svQlUpcFL+svQclPVnvCfeEwwVR/JLyZopbHqvXdj3d/sipzaWsqmW4fDym7RV+b+VfU6lDYsF8Tc+mkfI3xglkrJckrI0nCb0zYPZ8YZ6y8XoawA0SAAAAAAAAAAAAAAAAAAFeoR1ZABQYESBMBQegAOAwAAwAAAAAAAAAAA//2Q=="/>
          <p:cNvSpPr>
            <a:spLocks noChangeAspect="1" noChangeArrowheads="1"/>
          </p:cNvSpPr>
          <p:nvPr/>
        </p:nvSpPr>
        <p:spPr bwMode="auto">
          <a:xfrm>
            <a:off x="155575" y="-661988"/>
            <a:ext cx="1390650" cy="1381126"/>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6872" name="AutoShape 8" descr="data:image/jpeg;base64,/9j/4AAQSkZJRgABAQAAAQABAAD/2wCEAAkGBhAQEBAPDw8QEA8QEBIPDw8QDxIQDwwPFBAVFBQQEhIXGyYfFxkjGRIUHy8gIycpLCwsFR4xNTAqNSYrLCkBCQoKDgwOFA8PFCkYFBgpKSkpKSkpKSkpKSkpKSkpKSkpKSkpKSkpKSkpKSkpKSkpKSkpKSkpKSkpKSkpKSkpKf/AABEIAOEA4QMBIgACEQEDEQH/xAAbAAEAAgMBAQAAAAAAAAAAAAAAAgQBAwUGB//EADUQAQACAQEFBQYFBAMBAAAAAAABAgMRBCExQVEFEmFxkQYTIkJSoRYygdHwFXKxwWKS4TP/xAAXAQEBAQEAAAAAAAAAAAAAAAAAAQID/8QAGxEBAQEAAwEBAAAAAAAAAAAAAAERAhIxIVH/2gAMAwEAAhEDEQA/APt4Di0AAAAAAAAAAAAAAAAAAAAAAAAAAAAAAAAAAAAAAAAAAAAAAAAAAAAAAAAAAAAAAAAAAAAAAAAAAAAAAAAAAAAAAAAAAAAAACN8kRGszERHGZ4Q5e09uRwxR3v+U8P0jmDratV9qpXjesedocK+XJefjvM+HCPSGaYIFx2P6ji+uPulXbcc8L19dHKjEz7ryawx2otrw0nyZcSuPSdYmY8t3Jvxbdev5vijx3T6piY6g04NqrfhO/nHNuQAAAAAAAAAAAAAAAAAAFfbNtrirNrT5RztPSE9oz1x1m9p0rEay8ptG1WzXm9uHy15Vjp5s2rJrftG13zTrbdWJ3UjhH7y2YsbXhxrWOEn1vEqVba1RiGyIdIjMVZ7rMGjSIzViapsTANU003xunlPOF3Zdt1+G+6eU8rKyFqGRLHYFTYtp1+G3GOE/VC2xmIAAAAAAAAAAAAAAA07XtEY6WvPy1mfOeUA897Rdod68YqzupPxeNun6Kmz1U4tNrTaZ11nWZ8ZXsEOFu12kyLmKqxWGnHDfV14stlYSiGISh0jKUSyxEJaKIiUwjoCLEwnKOgNczMTrHGJ3OrhyRasTHP7T0cyYWOz8ukzSf7o/wBpUq8AygAAAAAAAAAAAA4/tPm0wxX67R6Rvdh532st/wDKP7p/xCW/CeuHhjg6GBz8ToYZcI7rtFikK2KFyjvxc6zFUoRmWW0TqnDXDZWVGULQnqhaVTUWJZ1YRWJYw20vWes6eu5mZarbpjzifvAldkBhAAAAAAAAAAAAB532rrvxT4Wj71eicX2oxa4q2+m/2tGn+dGb4T15zD/PVcxSpY1zFLg7r2K/NapdQxrNJdeNZq13kolprLZEujLYzEoQNIlMjBqozKOpMkgjaGueMR4xH3hO0sYK97JWPHX0RK7ADKAAAAAAAAAAAACv2hs3vMV6dazp4TxifVYJQeBiNOXD7TzhYxWXO3th93k78R8GTf5X5x/v1c+rhZldZdX8dlillHHb9lml2oLdZbIlopZui381dYy2RLMShFme80JsMd5jvLqJasTZCZRmyaM2t/JWezMes2v0+GP9qOszMRHGZ0h29nwxSsVjl956mpWwBEAAAAAAAAAAAAAAaNt2SuWk0twnnzrPKYeQz7PbHaaX/NG/wtHK0eD2yn2l2bXNXSd1o31vHGs/t4McuOrLjytLN9LtW0bNfHbuZI0nlO/u38Ylitv/ABybl1epdvrdQpkboytyi5F2e+q1ype8dNRZ1Y7zR71j3po3zka7ZGm2T9Orlbd2tr8OPhzv18lk1l6js+ta/He0azwjpH7rk7fjj5ofPbbZefnn1QnaLfVLfVH0Ke08X1I/1bF9T59763WWYzW6ynUe/wD6tj6pR2nj6vBUzW6yt4b3MHtY26k82yu0Vnm8vs/f8XV2elvFMHWi0JK+LFPNYhAAAAAAAABi14hXybXo32pEtd9miQczbdqi8TW1YtE8pj7uDlpNfy6zHSfzR+vN6y3Z1ZabdkVkslXXmaZo8p6TubYl3Ldg1noh+G6ddPKZhjr+GuTF0ou6v4dr9dv+0s/h+v1W9ZOprkzk046QrZu0qV4a3npHD1eg/DuPnv8APelHs/i6NySGvG7Ttd8nHWK9Ijd+vVo9zbpL3texMUfK2V7LxR8sNajwEbJeflltp2Zkn5Ze/rsdI+WGyMFekeh2HhcfYWSeS5i9mbTxevisdEk7DzmD2a04r+HsOscXUDRXx7DSOTdXHEcISEAAAAAAAAAAAAAAAAAAAAAAAAAAAAAAAAAAAAAAAAAAAAAAAAAAAAAAAAAAAAAAAAAAAAAAAAAAAAAAAAAAAAAAAAAAAAAAAAAAAAAAAAAAAAAAAAAAAAAAAAAAAAAAH//Z"/>
          <p:cNvSpPr>
            <a:spLocks noChangeAspect="1" noChangeArrowheads="1"/>
          </p:cNvSpPr>
          <p:nvPr/>
        </p:nvSpPr>
        <p:spPr bwMode="auto">
          <a:xfrm>
            <a:off x="155575"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6876" name="AutoShape 12" descr="data:image/jpeg;base64,/9j/4AAQSkZJRgABAQAAAQABAAD/2wCEAAkGBhAQEBANDw8NDA0NDQ8MDAwPDQ8PDgwQFBAVFBQQEhIXHCYeFxkjGRISHy8gIycpLCwsFx4xNTAqNSkrLCkBCQoKDAwNFA0PDykYFBgpKSkpKSkpKSkpKSkpKSkpKSkpKSkpKSkpKSkpKSkpKSkpKSkpKSkpKSkpKSkpKSkpKf/AABEIAMMBAgMBIgACEQEDEQH/xAAbAAEAAgMBAQAAAAAAAAAAAAAAAwQBAgUGB//EADwQAAICAAMEBQgJBAMBAAAAAAABAgMEERIFITFRMkFhgZEGEyJSYnGxwSMzQmNygqHR4RRzsvBTg5JD/8QAFgEBAQEAAAAAAAAAAAAAAAAAAAEC/8QAFhEBAQEAAAAAAAAAAAAAAAAAABEB/9oADAMBAAIRAxEAPwD7eAAAAAAAAAAAAAAAAAAAAAAAAAAAAAAAAAAAAAAAAAAAAAAAAAAAAAAAAAAAAAAAAAAAAAAAAAAAAAAAAAAAAAAAAAAAAAAAAAAAAAAAAAAAAAAAAAAAAzAA52L29RXuc9cl9mC1PvfBHNt8q5PoUr3zn8kvmS4PRg8pLyixL4KqP5G/izC8ocV90/yfyKsesB5mryptXTqhJezJxf65l/D+U9Mt0tdT9pZx8UKjrg0qtjJaoyUovg0014o3KAAAAAAAAAAAAAADEppJttJLe23kl3nJxXlJVHdDVc/ZWUf/AE/kB1weZs8pb30K64Lt1TfyIXtzF+tWv+tEqvWA8tX5Q4lcVVP8rj8GXMP5Uxe62uVftR9OP7io7oIsPioWLVCUZrmnw9/IlKAAAAAAAcnbO2fN/R15O1re+KrXP39gFjaW14ULf6U30a1xfa+SPOYvaF1+6UtEP+OO5d74sirpcm5SblJvNt722XK8OZVUqwiXUWI4YtwoJY0gUlhjP9MX/NDzQHNlhSKeEOs6iOVIHIrU6nqrlKD7HufvXBna2d5RptQvShLgrF0H7+XwKtlBUuwwHsUDzGy9ryparsblVwT66/4+B6aMk96eae9NcGjSMgAAAAAAAFLaW1Y0rf6Vj6Nae99r5IxtTaSpju32S3Qj832I85CuU5Oc25SlvbZN0MRfbe87JZrioLdCPd82b14Rci1Vhy1CkiqUcN2G39MX1SZ8yBzZYYhnhew67pI5UAcRVyrlrrk4S5p8ffzO7srbynlXblCzhGXCM/2ZVsw5QxGFA9iDibD2q5fQWPOa+rm+M16r7fids0gAYnNJOTeSSbb5JAUdr7S8zDdvsnmoLl7TPM01Ntyebbebb4t8yXE4h3WSsfBvKC9WK4L/AHmWKazKtqqS3XUYrgWIRCMRrJFWbxiSKJRF5sebJtJnSIIHWaSrLOk1cQKc6ytbUdGUSCyAHIxFBa2FtFwkqJv0JP6Nv7L9X3M2trOdiKiK9kCjsjHedrTfTj6E/elx7y8aQAAA1tsUU5SeUYptvkkbHH8osRlGNS/+jzl+FdXjl4Aci253WOyXX0V6sepF6ikrYas6NUDKpK6yeMDEIksUVGNBnQSJAoicCOUCw0aSiBUsgVLqjoTiV7ImRxr62nqW5p5primel2XjvO1qT6S9Ga9pdffxOLiKzOxL9F2h9G1afzLevmu8Yr0py/KHE6atC42vT+Vb38jqHnNvWarlHqrivF7/ANi6inh4F+qBXogXa4kEsIk8ImkETRRRtFG6QijdRKMJA2yGQGjNZIkaNWgIZIimixJEM0BUsiUcRA6ViKd0SCPYl+i7T9mxae9b1/vaemPHWS0yU1xi1Jdzz+R7CMs0n1NZrvGDIAKB5ra9mq+S6oKMF4Zv4npTyt0s7bH95L45E0WcPEu1oq0IuVoYJoIljE0gTQRQUTORvkYyA10mkkTZGkkBXmivYi1NEE0BRuic6xuMlNcYyUl3PM6tyObiYmR6uMs0muDSa7zy2Med1j9trw3HotnSzprf3cfhkecu+ts/uT/yKqxSi5WirSi3WRE0ETRRHEliaEkUSJGkSQAYMgBkaSRuayAikQyRNIimBXmVbkW5lW0g5uIien2dPVVW/u4rwWXyPN4g9Bsj6iv8PzYwXAAUDyj+sn/cn/kz1Z5nGw032L2tXis/mTRZoLlZSpZbrYwWYk0GQQZLFlExg1zGoDfM1kzGo1bA0mQTJZMimwK1pzsSdG052J/gyO/stfQ1/gRwsbDK6xe3q8d/zPSUV6Yxj6sVHwWRxdt05WRn1Tjl3x/jIo0pLUCpSy3ACxEliyGJImUTJm6ZEmbJgSZjM0zMZgSZmkmY1GrYGJEUmbyZFJgRTZVtZYsZVtZBSxB6TZsNNNafHQn47/meclW5yUFxlJR8WerjHJZdSWSGDIAKBxtu0ZONq/BL4p/E7JFiqFOEoP7S3Pk+pgcGiRdrkc6CcW4vc4vJou1SIq5BkikV4SJFIInUhmRqRtmBvmatmMzVsUYkyKTNpMhnICK5kGCp12xXVF633cP1yM3zOlsnC6Y630p7/cupEF4p7Ww+ut5dKHpru4/pmXAaHmqJF2uRBjcN5ue7oS3x7OaNqpGVXIskiyCLJIsomTNkyNMzmVEmYzNMxmQbNmrZhs0kwMyZFJmzkRSYVHYypdIntmVJJyait7byS5sgubFw2qbsa3Q3R/E/4z8TuEOEw6rgoLq4vm+tkxpAAAAABztqYDV9JFekukvWXP3nPqsPQlDG7Nz9OG6XXHql7u0mivCRNGRTi2nk1k11MnjIirCkZzIVI21ASajVyNdRq5ChKRBbMzOZLh8A5vOecY8uuX7ARYHB+ceqXQi+HrPl7jsmIxSWSWSXBLgjJpAAARYrDKyOl+9PrT5nEcXCWmW5r9e1dh6AgxWEViye5roy61/BNHNhImiytZVKDyl3PqfuJITIqwmbpkCkbqQEuZhs01DUBtqNZSNWzVsUJSIZzMzkQTee5b2+C5gaWzOlsvAafpJr02vRT+yv3M4HZun0575cVHqj+7OgXMAAFQAAGuT5rwGT5rwZsANfS9n9TDcuUfF/sbgCtdQ58YQz6nraa78ir/QWL1X2Js6YJBxrLdDyn6D9rcvFmfPx9ZeKOu0QT2fVKUZuqtyhnpk4RzjmIrnLERe5NN8lvf6E8MJOXH0V28fA6MYpcEl7lkZERXpwUY7+k+b+RYAKAAAAAAAANZ1qSyaTXaUbdnNb4PNeq+PcdACDkPNbmmn2o2UjqSgnuaTXaVbdnRfRcoPs3rwZmKrahqNp7PtXCdcuScZR+DZDh8HiJLOaqqeeWnVKzdz3ZAbNkc7C1Xsx55zs1ezGGleLbZchRFcIpdwg5NVev7UYrm5LPwOhh66ocJRb65OSz/gsebXKPggq1yXgixGFdH1o+I87HmjfIFGvnF/qY84u3wZsANfOLt8GYNwQAAUAAAAAAAAAAAAAAAAAAAAAAAAAAAAAAAAAAAAAAAAAAAAAAAAAAAAAAAAAAAAAAAAAAAAAAAAAAAAAAAAAAAAAAAAf/9k="/>
          <p:cNvSpPr>
            <a:spLocks noChangeAspect="1" noChangeArrowheads="1"/>
          </p:cNvSpPr>
          <p:nvPr/>
        </p:nvSpPr>
        <p:spPr bwMode="auto">
          <a:xfrm>
            <a:off x="155575" y="-890588"/>
            <a:ext cx="2457450" cy="1857376"/>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6878" name="AutoShape 14" descr="data:image/jpeg;base64,/9j/4AAQSkZJRgABAQAAAQABAAD/2wCEAAkGBhAQEBANDw8NDA0NDQ8MDAwPDQ8PDgwQFBAVFBQQEhIXHCYeFxkjGRISHy8gIycpLCwsFx4xNTAqNSkrLCkBCQoKDAwNFA0PDykYFBgpKSkpKSkpKSkpKSkpKSkpKSkpKSkpKSkpKSkpKSkpKSkpKSkpKSkpKSkpKSkpKSkpKf/AABEIAMMBAgMBIgACEQEDEQH/xAAbAAEAAgMBAQAAAAAAAAAAAAAAAwQBAgUGB//EADwQAAICAAMEBQgJBAMBAAAAAAABAgMEERIFITFRMkFhgZEGEyJSYnGxwSMzQmNygqHR4RRzsvBTg5JD/8QAFgEBAQEAAAAAAAAAAAAAAAAAAAEC/8QAFhEBAQEAAAAAAAAAAAAAAAAAABEB/9oADAMBAAIRAxEAPwD7eAAAAAAAAAAAAAAAAAAAAAAAAAAAAAAAAAAAAAAAAAAAAAAAAAAAAAAAAAAAAAAAAAAAAAAAAAAAAAAAAAAAAAAAAAAAAAAAAAAAAAAAAAAAAAAAAAAAAzAA52L29RXuc9cl9mC1PvfBHNt8q5PoUr3zn8kvmS4PRg8pLyixL4KqP5G/izC8ocV90/yfyKsesB5mryptXTqhJezJxf65l/D+U9Mt0tdT9pZx8UKjrg0qtjJaoyUovg0014o3KAAAAAAAAAAAAAADEppJttJLe23kl3nJxXlJVHdDVc/ZWUf/AE/kB1weZs8pb30K64Lt1TfyIXtzF+tWv+tEqvWA8tX5Q4lcVVP8rj8GXMP5Uxe62uVftR9OP7io7oIsPioWLVCUZrmnw9/IlKAAAAAAAcnbO2fN/R15O1re+KrXP39gFjaW14ULf6U30a1xfa+SPOYvaF1+6UtEP+OO5d74sirpcm5SblJvNt722XK8OZVUqwiXUWI4YtwoJY0gUlhjP9MX/NDzQHNlhSKeEOs6iOVIHIrU6nqrlKD7HufvXBna2d5RptQvShLgrF0H7+XwKtlBUuwwHsUDzGy9ryparsblVwT66/4+B6aMk96eae9NcGjSMgAAAAAAAFLaW1Y0rf6Vj6Nae99r5IxtTaSpju32S3Qj832I85CuU5Oc25SlvbZN0MRfbe87JZrioLdCPd82b14Rci1Vhy1CkiqUcN2G39MX1SZ8yBzZYYhnhew67pI5UAcRVyrlrrk4S5p8ffzO7srbynlXblCzhGXCM/2ZVsw5QxGFA9iDibD2q5fQWPOa+rm+M16r7fids0gAYnNJOTeSSbb5JAUdr7S8zDdvsnmoLl7TPM01Ntyebbebb4t8yXE4h3WSsfBvKC9WK4L/AHmWKazKtqqS3XUYrgWIRCMRrJFWbxiSKJRF5sebJtJnSIIHWaSrLOk1cQKc6ytbUdGUSCyAHIxFBa2FtFwkqJv0JP6Nv7L9X3M2trOdiKiK9kCjsjHedrTfTj6E/elx7y8aQAAA1tsUU5SeUYptvkkbHH8osRlGNS/+jzl+FdXjl4Aci253WOyXX0V6sepF6ikrYas6NUDKpK6yeMDEIksUVGNBnQSJAoicCOUCw0aSiBUsgVLqjoTiV7ImRxr62nqW5p5primel2XjvO1qT6S9Ga9pdffxOLiKzOxL9F2h9G1afzLevmu8Yr0py/KHE6atC42vT+Vb38jqHnNvWarlHqrivF7/ANi6inh4F+qBXogXa4kEsIk8ImkETRRRtFG6QijdRKMJA2yGQGjNZIkaNWgIZIimixJEM0BUsiUcRA6ViKd0SCPYl+i7T9mxae9b1/vaemPHWS0yU1xi1Jdzz+R7CMs0n1NZrvGDIAKB5ra9mq+S6oKMF4Zv4npTyt0s7bH95L45E0WcPEu1oq0IuVoYJoIljE0gTQRQUTORvkYyA10mkkTZGkkBXmivYi1NEE0BRuic6xuMlNcYyUl3PM6tyObiYmR6uMs0muDSa7zy2Med1j9trw3HotnSzprf3cfhkecu+ts/uT/yKqxSi5WirSi3WRE0ETRRHEliaEkUSJGkSQAYMgBkaSRuayAikQyRNIimBXmVbkW5lW0g5uIien2dPVVW/u4rwWXyPN4g9Bsj6iv8PzYwXAAUDyj+sn/cn/kz1Z5nGw032L2tXis/mTRZoLlZSpZbrYwWYk0GQQZLFlExg1zGoDfM1kzGo1bA0mQTJZMimwK1pzsSdG052J/gyO/stfQ1/gRwsbDK6xe3q8d/zPSUV6Yxj6sVHwWRxdt05WRn1Tjl3x/jIo0pLUCpSy3ACxEliyGJImUTJm6ZEmbJgSZjM0zMZgSZmkmY1GrYGJEUmbyZFJgRTZVtZYsZVtZBSxB6TZsNNNafHQn47/meclW5yUFxlJR8WerjHJZdSWSGDIAKBxtu0ZONq/BL4p/E7JFiqFOEoP7S3Pk+pgcGiRdrkc6CcW4vc4vJou1SIq5BkikV4SJFIInUhmRqRtmBvmatmMzVsUYkyKTNpMhnICK5kGCp12xXVF633cP1yM3zOlsnC6Y630p7/cupEF4p7Ww+ut5dKHpru4/pmXAaHmqJF2uRBjcN5ue7oS3x7OaNqpGVXIskiyCLJIsomTNkyNMzmVEmYzNMxmQbNmrZhs0kwMyZFJmzkRSYVHYypdIntmVJJyait7byS5sgubFw2qbsa3Q3R/E/4z8TuEOEw6rgoLq4vm+tkxpAAAAABztqYDV9JFekukvWXP3nPqsPQlDG7Nz9OG6XXHql7u0mivCRNGRTi2nk1k11MnjIirCkZzIVI21ASajVyNdRq5ChKRBbMzOZLh8A5vOecY8uuX7ARYHB+ceqXQi+HrPl7jsmIxSWSWSXBLgjJpAAARYrDKyOl+9PrT5nEcXCWmW5r9e1dh6AgxWEViye5roy61/BNHNhImiytZVKDyl3PqfuJITIqwmbpkCkbqQEuZhs01DUBtqNZSNWzVsUJSIZzMzkQTee5b2+C5gaWzOlsvAafpJr02vRT+yv3M4HZun0575cVHqj+7OgXMAAFQAAGuT5rwGT5rwZsANfS9n9TDcuUfF/sbgCtdQ58YQz6nraa78ir/QWL1X2Js6YJBxrLdDyn6D9rcvFmfPx9ZeKOu0QT2fVKUZuqtyhnpk4RzjmIrnLERe5NN8lvf6E8MJOXH0V28fA6MYpcEl7lkZERXpwUY7+k+b+RYAKAAAAAAAANZ1qSyaTXaUbdnNb4PNeq+PcdACDkPNbmmn2o2UjqSgnuaTXaVbdnRfRcoPs3rwZmKrahqNp7PtXCdcuScZR+DZDh8HiJLOaqqeeWnVKzdz3ZAbNkc7C1Xsx55zs1ezGGleLbZchRFcIpdwg5NVev7UYrm5LPwOhh66ocJRb65OSz/gsebXKPggq1yXgixGFdH1o+I87HmjfIFGvnF/qY84u3wZsANfOLt8GYNwQAAUAAAAAAAAAAAAAAAAAAAAAAAAAAAAAAAAAAAAAAAAAAAAAAAAAAAAAAAAAAAAAAAAAAAAAAAAAAAAAAAAAAAAAAAAf/9k="/>
          <p:cNvSpPr>
            <a:spLocks noChangeAspect="1" noChangeArrowheads="1"/>
          </p:cNvSpPr>
          <p:nvPr/>
        </p:nvSpPr>
        <p:spPr bwMode="auto">
          <a:xfrm>
            <a:off x="155575" y="-890588"/>
            <a:ext cx="2457450" cy="1857376"/>
          </a:xfrm>
          <a:prstGeom prst="rect">
            <a:avLst/>
          </a:prstGeom>
          <a:noFill/>
        </p:spPr>
        <p:txBody>
          <a:bodyPr vert="horz" wrap="square" lIns="91440" tIns="45720" rIns="91440" bIns="45720" numCol="1" anchor="t" anchorCtr="0" compatLnSpc="1">
            <a:prstTxWarp prst="textNoShape">
              <a:avLst/>
            </a:prstTxWarp>
          </a:bodyPr>
          <a:lstStyle/>
          <a:p>
            <a:endParaRPr lang="cs-CZ"/>
          </a:p>
        </p:txBody>
      </p:sp>
      <p:pic>
        <p:nvPicPr>
          <p:cNvPr id="36880" name="Picture 16" descr="http://www.e-kulecniky.cz/inshop/pictures/store/70.041.57.0_v.jpg"/>
          <p:cNvPicPr>
            <a:picLocks noChangeAspect="1" noChangeArrowheads="1"/>
          </p:cNvPicPr>
          <p:nvPr/>
        </p:nvPicPr>
        <p:blipFill>
          <a:blip r:embed="rId2"/>
          <a:srcRect/>
          <a:stretch>
            <a:fillRect/>
          </a:stretch>
        </p:blipFill>
        <p:spPr bwMode="auto">
          <a:xfrm>
            <a:off x="6072198" y="4643446"/>
            <a:ext cx="1743075" cy="173355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Jaká je pravděpodobnost, že rodina se čtyřmi dětmi má: a) alespoň tři chlapce, b) alespoň jednoho chlapce?</a:t>
            </a:r>
          </a:p>
          <a:p>
            <a:pPr>
              <a:buNone/>
            </a:pPr>
            <a:endParaRPr lang="cs-CZ" dirty="0" smtClean="0"/>
          </a:p>
          <a:p>
            <a:pPr>
              <a:buNone/>
            </a:pPr>
            <a:endParaRPr lang="cs-CZ" dirty="0" smtClean="0"/>
          </a:p>
          <a:p>
            <a:pPr>
              <a:buNone/>
            </a:pPr>
            <a:endParaRPr lang="cs-CZ" dirty="0"/>
          </a:p>
        </p:txBody>
      </p:sp>
      <p:pic>
        <p:nvPicPr>
          <p:cNvPr id="35842" name="Picture 2" descr="http://images.google.com/images?q=tbn:ANd9GcSWYNVyiIavQ0CjY5biYL4a6mcj3oGrcXJozlwjA93LvhVKAOc9ACMonf2m:http://img.ulekare.cz/dbpic/tehotna_dvojcata2-f526_290"/>
          <p:cNvPicPr>
            <a:picLocks noChangeAspect="1" noChangeArrowheads="1"/>
          </p:cNvPicPr>
          <p:nvPr/>
        </p:nvPicPr>
        <p:blipFill>
          <a:blip r:embed="rId2"/>
          <a:srcRect/>
          <a:stretch>
            <a:fillRect/>
          </a:stretch>
        </p:blipFill>
        <p:spPr bwMode="auto">
          <a:xfrm>
            <a:off x="5500694" y="4429132"/>
            <a:ext cx="2286016" cy="164307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Písemný test má dvacet otázek, každá otázka má čtyři různé odpovědi. Jaká je pravděpodobnost, že student vykoná správně test, má-li správně odpovědět alespoň na patnáct otázek, přičemž nic neví?</a:t>
            </a:r>
          </a:p>
          <a:p>
            <a:pPr>
              <a:buNone/>
            </a:pPr>
            <a:endParaRPr lang="cs-CZ" dirty="0"/>
          </a:p>
        </p:txBody>
      </p:sp>
      <p:sp>
        <p:nvSpPr>
          <p:cNvPr id="34818" name="AutoShape 2" descr="data:image/jpeg;base64,/9j/4AAQSkZJRgABAQAAAQABAAD/2wCEAAkGBhQQERUUEBQVFRQVFxUWGRYVFRQVFRgXFBUVFhQYFBYXHCYeFxojGRQWHzAgJCkpLCwsFx8xNTAqNSYrLCkBCQoKDgwOGg8PGjUkHSQsLiksNC4sKi8sLCouLCwsLCwtKS0sKiwpLywsLCwsLSwpLCwsKiwsKSwsLCwsLCwsLP/AABEIAPIA0AMBIgACEQEDEQH/xAAcAAACAgMBAQAAAAAAAAAAAAAABgUHAwQIAgH/xABVEAACAQICBQYHCwgHBgYDAAABAgMABAURBgcSITETQVFxkaEIIjJhcoGxFDNCUoKSorLB0dIjJFNik6OzwhUWQ0RUc4MXY3TD0/A0NYSU4vEmtOH/xAAaAQACAwEBAAAAAAAAAAAAAAAABAIDBQEG/8QAOhEAAQMCAggDBgQFBQAAAAAAAQACAwQREjEFITJBUWFxsROBkRQiQsHR8CNSoeEVcoKSsjNDU2Ki/9oADAMBAAIRAxEAPwC8KKKKEIooqMxzSW2sV2rueOIHhttkzeio8ZvUDQhSdFIj678JBy90sfOIJ8u9K+pruwg/3ojrguPsjoQnqikZtduED+9E9UFx/wBOlPHde8Ema27tGnxuTblD3ZL6t/nqyNmM2uB1UHuwi9rq2MSxqG3Gc0ir5uLHqUbzSrfayOIgiz/WkOX0V++qll1hWueZaVyeJ2MyessRnXkayLUfBm+Yn460WRUzNp1yk3yTu2RZP11pZdy8ZSg6IwF7xv76jJpHfy3dvSZm9ppUGs61/Rz/ADY/x1lTWdac6Tj5Cfjpps8DdmwS5ildndMfIUchUNFrFsjxZ1642/lzqZw7Gre4TlIpFKglSWzTeACdz5HgRVrahjsiqzC4ZheoyyHNGZT0qxX2VJWulF3FwmZh0Pk47W399RUuNWynJriAHo5WP761JNKbMf3iP1En2CuOfG7at52XQ142bp9stZDDdPED+tGcvot99NOF6QQXPvTgt8U+K4+SePWN1UhJpjZD+8L6lkPsWtZtNbMHdNvHOEl7vFpOSCmdk4A9UwyWZuYv5LomiqbwLXZDFksswlT9ZZBIB5mK+N1HtFO9trYwt1DC8iGfM20rDrBFZskWA5g9CnmPxjK3VNtFKi61cLJI92w7vOwHqOWRqRw3TSxuSFgu7d2PBRKm380nPuqpWKaooooQiiiihCKKK0cbxVbS3luHVmWGNpCq5bRCAk5ZkDgKELerlqHRt8Uxu5t7udlk5S4zfZ2yeSc+KoJAUbIOXMABkKdW8JfxjlYeLzZ3OTev8llSPc4liF9iT4hh9pNHI5zHJRtKq/kxG2bFNk5gEnMcTXCujPWrIsdSOHxj8py0p6Wk2R6ggGXbW3LqlwqNdp4dlR8J55lHrJcClOHR/Sa68uSSEHnaWKDtWLxu6tiHUDdTnavr9dr9USTnz5tIU+2q9e8q3E3cFs3Wj2jkXlvDu5luppO6NzUdcYlo1EPFh5XzItye+R1FNeF6gMPiyMzTznnDOI07IwGHzqbcM0Aw+2y5GzgBHwmQSN8+TabvouOK5fkFSTaTYaxyssFM3ndn+qu37aw/0Pf3R/N8EiiHMTbOPpXDbJ7K6RRdkZLuHQNw7BX2jEua1zZFqTxWc5vFDF1yQqOyHOpO38HW8PvlxbL1cq/8groCijEVyypG38G9v7S9A9CAnvaQeypCHwcrceXdzH0Y419pNW9RRiKLBVWng72PPPdHqaEf8s1mHg+YdzyXZ/1Yv+lVnUVzEUWCrWPwf8NHFrluuVPsjFb8OpHClyzgdsvjTS7+vZYU90UXK7YJKfU1hJ/umXVNcD/mVqXWovC3GSxyx+dJmP8AE2hVgUUXKLKprzwdbQ+9XNwnpiOTd6glQ954OEgH5G9Rj0SQsg7VdvZV40V3EVywVU6nLue0vbrDLy4aR4kVkTMyRAAKW5ORsmG6RfFyA3E8auCufrXSyCx0pu5rpisZaWIsAWCnZQAkLmcvEy3A8avHCNILe7XatZ4pgOPJurEZ/GAOa+urQoKQooooQitXFbETwSxHhLG8Z6nUqfbW1RQhUX4OtyPzyBgNpTFIMwMx5aP3hKuomqK0CPuLSi6g4CVrpAPNtcvH9FB21etVOzUwiiiiorqKK0rvGoITlLNGh6GdQezPOo+XTmzX+2B9FZG9i1eymmfrawnoCqnTRt2nAeYU7RS9/X+y/Sn9nL+GsZ1h2fx3/Zv91W+w1P8Axu9Coe1QfnHqEy0Upyay7UcBM3Uij2sK059akQ8iFz6Tovs2qtbourdlGe3dVmupxm9PFFV42syZz+RtlPreQ/RArPHpViUnvdoB1xSgdrMBVh0TUN27Dq4KA0hCdm56Ap8opawe6xFpF90RQpF8LIjbyyOWQDnnyplpCaHwnYSQehum45PEF7EdRZFIdjrMD35hZVFuz8mj79oNwDMc8tlm824EeenHGLkx28zjikUjDrVGI7xXPFZtTMYyLL1OhNHRVbJDIOQ5E7+y6SoqE0Mxg3VnFIxzcDYf0k3EnrGTfKrdxPGYLcD3RKke1nltHInpyHHnpoOBGLcsF8D2ymK13AkateSzWmIRzbXJSI+ydlthg2R6DlwrYNUdonpL/R9yWGbwtmjAbiyg+Kyg5bxx39JG7OrFwjWTb3NwkKJKpc5KzBcieYEKxIz6aojqGvGvUVq12hZ6dxMYLmWvfvdU3baNxYpj99DOzqvK3bZxlQ2aS5DeykZceapbSnVAtjbyXVlczB4V28myDbI8rZkTZIIG/hzVravJdrSK5PxmvT2yE1a+l6A2F2Dw9zT/AMJ6bJIKxWtBakfUZpfiV5cPHNKZ7aNM3aUgujNnyey/lMSVbcSRkCd3Pd1VB4N+H7NnczfpJlT1RRg+2Y1b9WqlFFFRmkeLe5bd5PheSnptw7N59VSa0uIaN645waLlUdpzerbaUwzodxkti55uaGUfNXf586vrKuZNZkB/IS7883Unnz8Vhv6cyxro7BMQ90W0Mw/tYo5PnorH212qi8J+FcgfjbiW7RRRSquS5faA200rSNygZyWIVwFzPE5EHid9Yxq5s/iyftDTPXmUkA7IzOW4Z5ZnozyOVOivqQA0SH1SxpYL3LB6KAj0Bsx/ZE9ckn2NWddC7Mf3dPWXPtaoy9xvEiSsVkF87OsneGUViEGLy8Xhh+Zn3K/tp3DUkXfOB/XftdLYoAbNiJ/p+tkwR6N2q8LeH9mh9oraiw2JfJijHUij2ClNtGcSfy77L0S4+qq0LoJcMPyl/L1DlCO+Sq3RMO3UD/0fkpCR3ww/4hOirlwGXVRlSnDq6izzkmnfrcKO4Z99TeF6Pw2xJhUgsMiS7sSM8/hE0nLHA0e48k/y2Hrf5Jlj5SfeaAOv7fNSNFFFKq9Q+mEmzYXJ/wBy4+cNn7aqPQ/AfdkzxnmhlYenkFjPznB9VNWnmn0ckc1pEjE7Ww0hIC+I4LbIGZO9cszlSdo3j81o7G2VWeRdjehc5Z7XigHjuHTwrNnkY6UcAvc6KpKiGhksML3G4vwsNfLemvVPjWxJJbPu2/HQH46jJ16yoB+Qam9M9ApL6dZUmVQECbLht2RJzXZ6dr/vmq25vJROZWzSXb2yQOTIfPazAGWyc99WloVZYiXWe7nJiZDlEx2mO0M0OQGScx4582VdhcHt8Mi6hpKB1LL7dE8NJGR13Nt2r781XGkujr2M3JSENmoZWXPIqSRwO8HMEZearX0Bw+2FrDNBEquygMxGb7a+LJ4x3gbQO4ZCsmlehseIGMu7IYyRmoBJQ5Erv4bxuO/LfuOdTWHWKQRpFENlEAAH3nnJO8npNXRQYJCd25ZekNLCqpGMucfxW1D976jy1rn3VTvxyYn4tye1wPtq1NP7sRYZdsf0Lp65ByY73FVjqgjzxm6PxY5++eMU1a8cT5PDhGOM0qL8mPORvpBO2nTtLAbqYU1alLHksGt92Rk5WQ/KlcL9FVp5pS1WXofC7ZQMmiijRh59gEH1g59edNtXOaWmxS4IIuEVXmsHEuUnWEHdGMz6b/cuXzjVgTShFLNuCgknzAZnuqnZrkzSPI3F2Ldpzy9XD1VoUEd3l53JOrfZobxS3p/Y7dizc8bI/qz2D3Pn6qsnU1ifL4RBmczFtwn5Dkr9BkpZxKw5a3lj+PG6jrKnZ78qweDliWcN3AfgvHKP9RWRv4adtV6Rb7wcp0Z92yuOiiistPIooooQiiiihCKKKKEIooooQiiiihCqfWngUUEkcsS7JmMrPvJBYbBzA5vKJqb1R4eq28k2Q2nkKA8+yiqcgegsx7BUrp/ou99AvJZcpGxZQSAGDABhmeB3A+qtzQvBWtLNIpMtvNmYAggFmJyzHHdlSbYrTl1tS9LLXh+imxF933sRvtckeWXZQetTAhLbi4VfHiIDHnMbbjn05MQfNm1S+guNi6s4zn48YETjzoAAfWuR68+ipu9tFmjeN/JdWQ9TAg+2kbVzo9c2dxcLMhWPZChvguyv4rJ0jZLH11YQWygjI5pVkjJ9HujefejN28wcx98k/wBfV4jrFfK+rxHWKYWIqG1Lx54jfv0Kw+dPn/LWtr2vDLd2tuvwYy3ypn2R3RjtqQ1GjOfED+tF3vOfsqE0r/OdJCp3iNox+xhVyPnA9tWsbikAQ92GK6srQO+9z3Ii4JIAnm2l8j7R8qrMql3YowZdzKQQfODmO+rgsLsTRJIvB1Ddozy9XCtTSEdiHjes2jfcFpUTpve8nZuBxkIjHyt7fRDVW9utNmsm6zaGP0nPryVfY1LFutN0bcMN+OtUVLsUluC3rdaT9U7e48fuLfgJFnRR6LLMh+Yp7adbdaRsSPuTSSzm4CVocz6eds3dSlaLtumKU2Kv2iiisZaKKKKKEIor7lXw0IRRWvPiMUflyRr6TqPaai7nTazTjOregGfvUZd9XMglk2Gk9AVW6WNm04DzU5RSZda0IV97ikfznZQfae6tEazZZDlDbBvMGdz9FRTrdE1bhfBYcyB80s7SFODbF6AqwaKW8Gxi+ldeVtFjjJ3sWKkDpCMcz2UyUlNC6F2FxHkQeyZjlEguL+YIRRRUBptj0llbcrCoZttV8YEqobMkkAjPycvXS7nBouU1DE6aQRszJsp+sc9wsa7UjKij4TMFHad1LsGsG19yrPJIoYjfECDJtjioTjlnwJ3ZZHOkZILrHbksfEgQ5Z7ykY6FHw5COP2DKqnzAWDdZK0afRb3lzpzgY3MnsOKtyGZXUMjBlPAqQwPURuNZF4jrFaWD4SlrCkMQOyg595JJzYk9JJzrdXiOsVcL71lvDQ44ct3RUXqK99xDrh+tPURgq8rj185+A9yf3ojHcTUpqROzf30Z6B9CYr/AD1G6uG5W7vpvjNn+0lkb+WnKYXmCXnP4KbrhafdX17t2xQ8Y3I+S3jDvLD1Uj3C1O6urrZuJI+Z02vWh+5zW1VNxQnlrWVTuwyjmtXTqbavSPiIi9ubfz1G2wrNpJJtXs5Px8vmgAeyvFuKtYMMTRyCrcbvJ5qRthSJrktygtLlNzRuy5+fxZE70an62FL+tex5TC5DlvieKT6XJnukNI1Au0pqHU4K2LS6EsaSL5LqrjqcBh3GstK+q/EOXwmzbnEQj/Ys0XsQU0VhlaigtJsQu4tgWcIkLZ5tx2SOHi5jtJypZkwrF5vLkKA83KogHqjqw6K0IK7wGgNjbfiRc90pLS+K67nm3AGwVdrq9u398uV+fK/tyrYj1XfHuSfMI/venaa8jTy3RfSZV9prUk0ktV43EP7RD7DTI0lXP2P0aPoqPYqVu1+pP1S/Dqvtx5UkrdRRf5a3oNX9mvGNm9KRz3AgVkn06s0/ttr0Edu8DKo+61m26jxElc9SoO0nPuqV9Jy/m/UfRctQx/l7/VTlvozax+TbxDzlAx7WzqRjjCjJQAOgDIdgpBfWg7e9WwJ87s3cqiviaW4lL73bbv8AJl9rNlUX6NrHa5Tb+Zw+pXW1tO3VGPQKwaKQ4ZcZfmVfSEC9281NYLDiIkBunhMe/aAHj8Dls7KgccuPnpaWh8MEmRh5B1z2V7KrGbYHeYTFWrimGpcwvFIM1cZHpHOCPOCAR1VtUVnEX1J1ri0hzcwqnwvVZObgrcZLAp3urLnIBwCDPNc+kjdv41aVnZpCixxKERRkFUZAf99PPWaiq44mx7KerdIz1hHinUNwy69UV9Br5QatWeqA1eS8hjuIKdwAvB+zuFb2Ka1tTseaXTdLRDulP21p4jd+5cdxE8MxiPa8Ezr35VK6no/zac9MqjsT/wCVPUo/FBS85/Dsm64FbGiU2xfRfrFl+cjZd+VYbgVgwx9m5hPRLH9dRW6RiYRyKyAbPB5rJjZzu5/81+5iK9W9eMbGV3P/AJr97E17t6PgHRHxFSltXjSiz5Wwuk4kwSZdaoWXvUV7tqk4o9obJ4NuPUdxpKXWmmJf1BX3KYWU/RTyr6mCSDvdqsmqc8HecqL6BuKPE2Xn/Ko31Fq46w3ZrUGSKgdIdGHu2BFzJGmWRjXepI59xHfnU9XiWZUGbkKOliFHaanFM+F2NmfQHuoyRtkbhdkk6LVbD8OWVuoIvtBrdh1c2i8RI3XIR9UCpC40xsY/LvLVeu4hz7Nqoi51t4VHxvEOXxElfsKoRTbtI1bs3nt2S4o6dvwhSMehFmv9gD1tI3cWyrfgwK3TyIIh1Rpn25Uj3OvvDF8k3D+jCB9d1qJuvCMth71azN6bxx9w2qXdPO/aeT1JVrYom5NHoFbarlw3dW6vtUyfCDkf3jDmPnMzN3LF9taM+t3GZc+StIogeBMUhYeuR8j2VQeamZGjMq9K+gVzldaV4/NuMzoP1Pc8XemR76gsZtsTMbSXNxK6qMztXDOcswOG0emuXbxUPHjyuPVdU0VWmoC9eTDHEjswjuHRNo57K8nE+yPNtOx9Zp40mgd7SdYSwkMbbOySGzG/IEdOWXrodqumY243BpNrm3RSdKumWnSWOSRgSTEZ7JPioOYvlvzPMPXu3Zo+Day7i3gMRAlb4DyMSVB5mHwwObMjLzjcGDQnQkyH3ZfeO8njoj7+O8SSdJPELwA9QCnjGTVHnv5L0H8LZREy1mto2QPjPyHH7u5YBiD3FvHLJGY3cZlDnu3kAjPfkRkRnzGpCiimhkvPvcHOJAsOHDkuXNcCGPGbvLdmUPqkgjJ7cyKbNUKfmMh6Z27o4qh9f1rsYqG/SQRN2F4/+WKntU65YcfPNJ9WMfZWhSbYSVRspjuK07c5TRnokT64rcua04BnLGOmRPrit1uSyXZrb0kTZvZwfj5/OAP215tzW/p1Ds3pPx0Ru4r/ACVHW5qLDiiaeQUnCzyOalrY1KW7VEWzVKW5pWQJhirzVfL7n0hvoDuEnugAedZlkX6G1V31QK3XufS1G4B5Y1/9xbqn1nq/qw5BZy1GZKnfCHxieJbWOKR0jk5YuEYrtlOSChsuIAY7vPVZ2Wgs8yq7yIocBhmWZsmAIz3cd/TVxa/cF5bDVmHG3lVj6EuUbfSMZ9VKGj10JLWFh8RQetBsnvU1TI8taCEnVyPjALUuQat1+HMT5lQDvJPsqRh0Ctl4iRut/wAIFMdFLGV53rMNRKfiUVDotapwhQ+lm/1ia3obKNPIRF9FFHsFZ6KrLicyqy9xzKM6+V9origitPGLflLeVBxaNwOvZOXflW5RXQbG66DY3WXwcsVzjurc/BaOZepwUfs2I+2rlrnXVRde5cfMSbkk90RZeYAyIPnRqK6KrQPFelYbi6SX1XxG8Mxb8iW2+RC/C4lS2fkZ78suG7z07UUVW1jW3whOT1c1Rh8V17Cw+/nmiiiippVUL4RttldWsnxoXX5khP8AzKlNW8OzhkP6xkbtkYexRWHwkY99if8AiB/AP2mpTRKLYw+1H+6Vvn+P/NWjRD3vJKVOS2bg1gwxNq5hHTLH9day3BrPonDt30XmLN81GI78q2icLCeRWWBdwHNTWsm1yaGTpDIfVky+1qWLdqsHTmy5SzYjjGVk9Q3N9Fj2VXNu1UUbsUIHDUraluGW/FTFu1Slu1Q1u1Sds9ckC6wqn9Z12YMaWZeKC2k9aBSPq10qGB3jgd46jwrmLXJ/5j/oxfzV0HoPiHujDrSTPMtBFmf1lUI/0lNYc494rVjyCy6W4X7qsbmH9JDIB6WySh9TBTXOugmNpHE8c0ioFYMu0wG5hvAz6CvfXUBFVu+oHDSxbO5AJJCiVNlc+YZx55DzkmqCA4WKjNEJW4SkeTSu1XjMvq2j7BWBtNbQf2ufUkn4asaPUVhY4pM3XM38oFZ49SWFA74HbzNPNl3MKr8FiVFAziVVkmntqOBdupPvIrA2sSDmSU+pB/NVwrqdwkf3Nf2tx/1K2otVuFrwsofXtt9ZjUvCjUhQxqkH1jRc0Uh6yo++sEmskfBgPrkH2LXQUGgmHp5Nla+uCNj2sDW7Fo7ar5FtbjqgiHsWjw4+Cl7FFw7rmr+vlxJuhgUnzB3PdlW7bJjVz71azAHnFuVX50gy766VLrGOIQdYUfdWnLj1up8aeEHzyp99WtixbLb+V1LwIWZgKk9X2rXEoMUgubqDZRXd3cyQnykf4KOTmS3RV91Gf1otP8TD+0X7627LEopwTDIkgG4lGDZE9OVTfFI0Xc0gdCrmvYdTSFsUUUVSrEUUUUIVOeEfF+Rs26JJx2rEf5alMLGzawAcBDCP3a1peEZ/4S1/zn/h1mwmXO1gPTDCf3a1qUGZSVVkF9uGqd1d2u1cSScyJl63P3KaXbhqfNXtlsWxc8ZHJ+SvijvDdtaNU7DCeepJQNxShMk8IdWVuDAqeojI9xqnZIDFI8bcUYqfknLP7auaq71gYbyc6zAeLKMj6aDLvXLsNJUElnlh3pmrZdodwUTbvUnbvULA9SUElaMjUmwqpNcLZ4j/AKUX81W5qHxLlcJVOeGWWP1MRKP4p7Kq3TjDfdmNRwA5cqIEzHEbQ3nvzpo8HLE8mu7cniI5QPRLI/1o68/PtFa8WyFd1Y7m5WJGeQhVUZkngAKyV5liDqVYBlYEEEZgg8QRz0uLX15K43tqSxc6yLVfJ5R/RTIdrkVGy60lO6K3Yn9ZwO5VNNUOjlsnk28I/wBNT7RW9FCq7lAUfqgD2Vp+NQsyiLurrdkj4dU7N4HQfVI6ad3knvVkT8mZh3AVlXGsVfybVF87KR9eSnYmjKuGthGxA3zufmuimkO1KfKwSUbPF5eMsUXVsD6qse+sb6G30vvt6eoNKR2eKKdZLhV8plHWwHtrXfGYBxmiHXIn31JtfN/tsaOjR+6iaWL43E9XJSXVcrb5bh2PmQe1mNbUWrG2HF5j8pB7EqUudNLOPjOp9AM/1QRUZc6zbZfIWV/kqo+k2fdTDZdKS5YvS3yCpMdDHnb1utyDQCzXjGW9KRz7CBUzh+GRW67MKBFJzIGe85AZnPzAUmtrGmc/kbRmXpJdifmLkO+nWzuDJGjlShZQxVvKXMZ5HzilKxlWxo9ocbH/ALX/AEumKZ1O4nwhlyt8lmooqrtYN3Pa4lFcKTshUMe87OSnKVPXnv8AM4rJkk8NuJbdDRmrl8IOsbEjmRuVnyyhFLMQqqCSSQAAOJJPAUorrKikuo4LaN5Q7hOUz2Rv4lVIzYDjvy3A0p3GJXmOS8lEOThXIlczsKM9zSt8NugZdQ4mnzRfQuGwGa+PKdxkYDPLnCD4I7zzmqhI6Q+5qHFaD6Onooz7ScUhGpoOXMkffVInhGf+Etf85/4dYdH3/Mrb/Ih/hrWTwjG/NbUf76Q9kY++tXAX/M7f/Ji/hrW9o4ayvJVmQWzICxCrvJIAHSSchVwYdZiGJIxwRQvXkN59Z31XehGG8tdByPFiG0fSO5B25n5NWZVukJNYYNyhRs1FyKi9JMJ9027oPK8pPTXh27x66lKKzmuLSHDcnXNDhYqloWy3HiKkYJKkdOcF5GblkHiSnf5n4nt4/OqEgkr0TXCRgeN6xS0scWlLVknKaTxfqKG+Zasw78q8aKZYbpQ0PkpK8kY9G4XlIR87kxWbRgbWkrH4sTf/AKyr9tYddERtcRtLtOJVW+XbSAg/NZB6q87N/quHVbkQ/CBXQFFeIJxIqupzVgGB6QwzHcRXullNQOkF7exuPckMciZbyT421mcxltruyy6agJr/ABh+EQT0Vi9rsafaitI9KbbD4uVu5Ai7wo4u5HMijex4eYZ7yKfhrBG0DwmnmQT80pJTF5vjcOh/ZKRw3GJPKkZf9WNP4e+vn9Q72X365Hrklk+zKl3EPCOjDZW9m7L8aWVUJ+Sqtl86iw8I6MsBPZuq87RzByPksi5/Opn+KTDYa1vRoVPsEZ2nE9SmmLVUvw5yfRjA9rGtuPVfbjjJMfXGP5Kl9F9MbXEoy9pJtbOW0hGzImfDaU8AekZg9NTVUu0rWHN/b6KxtBTjJvdLltq+s04oz+m7HuXIVL2mDQRe9Qxp1IoPblnW5RSslVNJtvJ8ymGQRs2WgeSKKKTNG9adtfX01nGCrIWEblgVm2M9vYGW7LIkDfmATuyypeytTnWjjOCxXcRinXNTvBG5lPMynmNbN1dJEjPKyoijNmchVUDnYncBSpca3sKTPO8U5fFjmfsKpkaLXFlJjyxwc02ITJhOERWsYigUKo39JJ52Y85OXGtyq7OvjDNrLanyz8rkd3X5WfdT3huJR3MSTQOHjkG0rLwI9oOYIIO8EEGjDYIc8vcXONyVUvhHv+Rsx0yTHsWP7608Dk/M7f8AyYvqLWx4SJ8Sx9K49kFSWq/BfdKW7MPycUUTN0FtgbK9ozPmHnrVoHhmJx3BZ1W0us0cVYeh+Ee57ZdoZPJ47dIzHir6hl686nKKKUe8vcXHemWtDQGhFFFFQUlq4nhy3ETRycGHrB5iPODvqpr2ye3laKTylPHmI5iPMRVx1BaV6Ni7jzXISoPFPSOdW83QeY+unqSo8N2F2R/RK1MOMXGYVK6Gv/8Akb+eNx+4T7qYdeeF8pYJKBvglU/JlGw30uTpS0YmMWkoVwQSzxkHcQTbkAfOAFWxpthfunD7mIDMtExUfrJ+UT6SCkag/jE8z3TsAvCBy+SyaqMTNxhFqx4ohiP+izRr9BV7abaqjwd8S27KeHPfFMGy6FmQZd8TdtWvVJzXQsF/fJBE8sp2UjVnY9CqCWPYK50sLW40pxVjIxSFfGOW8QwhslRBwLkn1ks3NlVx63JmXBrsrnmURd3Q00at9Emq/wBUllngmIPFmJjIQWUkNsxRxuoBG/4UnaaL4WlynGzxJGsva5A9VaeEaD2VogSG1hAAy2mjV3PnZ3BYmo3S/QbDJome7hiiyGXLRgQuDzZFB456AQ3VSjo7rKa1tjE8ZmcMSrNIcgpy3NuJORz7eas+E4FdYzKJ7xmWAcMhsgj4sKngOl9/rPBUVOLY1nstw6EdC5zql2GMb97ug58/1VYq74DiUUtvMJoTkyuuaiWAsVkR1Pkt4pBB4EKRzV1DFKHUMpzVgCD0gjMHsNc8a844o7u2tbZABDDvVcydqVyQDzliAp3/ABhV/YRbGK3hjbykijQ9aIqnvFNm9hfNYT8GM4L4d187c1t0UUVFRUFp3ivuXDrqYHZZYXCnodxycf0nWuXcNt57ZI7+E5COfZDD4MiBXXMc6nMj1EHjV3+EBjYiw9IAfGuJRu/Uh8dj88x0nWyWy4CYXmhDtE0uRkTa5UnlEGWeee5VypqCPGDfgs2vqzT4LC93AHpvKadbekfurAIZ4N0dzJDtgb8hsyMyHqljA61qC1WatLWe1S7uhyxkLbKEkIgRivjAZbTEqTkd2RG6vWqIJieG3eF3DZZESxniyhyPGUc4WVVOXPyhHPUNJqwxrDmb3GXZfjW02W10Zxkqx7DSVRG97MDHWK0mkA3IunfT7V5ZtYzPBbxxSxRtIrRKEP5MbTBgu5gVBG+tXwdscZ4Li2Y5iJlkTzCXaDgebaQHrc0p+49I5gYmS7KyKyMJFRVKsCrBncADcTvzqytUmrh8Kjke4KmebZBVTmqIuZC7XOxJzOW7cMqrpopImFsjr8FJ7g43ASx4SPk2PpXHsgqzdW9ksWF2ewMtq3hduks8akk+zqAqsvCR8mx9K49kFWpoD/5XY/8AC238FKdadVlURrU9RRRXVxFFFFCEUUUUIXMOnGJe5NJJJ3DZR3EMh3bygWMnIHjmueVWemtrCyB+cjqMU+fUfEp5xzRO0vh+d28UpAyDMo2wOOSuPGUdRpLxbUHh0ikwK8T8QOVdk6jtEnLzg9tcwBx1qQeWjUkTUfikcWLXMETZxTLJyZ3ja5GTajOR3+9lzV91zAkRwXHYtpTGsMsWYJz/ACciqshDc4Ku++ukP6ftv8RB+2i/FUZG2dZDXXF17xnCkureWCTyJUZDlxAYZZjzg5EdVUHoZpDLo3fzWt+p5CQgOQMxuzEc8Y+EhBII45edcqvn+n7b/EQftovxVDaTYNh2Kx8ncvC5XPZdJoxKmfHYYE7vMcweiojmulR+EW2CO3KwSWrE+MA04IXn96kbxeojd5q9aVa27CxjJSVLiXIhYoWD7xw23XNUXp359ANIt3qBgLHksSQLzB0jYgeksoB7BW9hOpPDYWBu74TZfA5SKBD15OWI6mFcaxjclbLPLKbyOJ6m6XdWGjs2MYm2IXeZjjk5VmyyV5gQY40z+CvikjmVQOcV0JUTYYhZQRrFDLbRxoMlRZYgoHmG1/8AdbH9P23+Ig/bRfirp1qoLeorQ/p+2/xEH7aL8VYm0psxxu7Yf+oh/FUbLt0vazNXIxiOLZlEUkLNkzKWUq4G0pAII3qpB6+mk2x8HBR7/esfNHCB9JnPsq0v612f+Ltf/cQ/irG+mtgON7aD/wBRD+KpAlcsEs6E6oIsLuzcR3Ekn5NkCMir5RGZLA+MMhwyG/fzU/1AHT/Dv8da/t4/vry2sTDR/frb9qp9lcNyuphopXuNaGGIPGvYT6JZ/qKahr3XphceezJLL/lwsM+rlNmixRdLHhI+TY+lceyCrS1fNnhVj/wsHdGoqgNa+seHF/c4gjkQQmUkybGZ5Tk8sgpOWWx089Xzq0fPCbL/ACIx2DL7KtbkoFM1FFFdXEuY9pJLBNycaKw2Q28kHecunqrR/rbc5ZmBAN/Enm9dSeL4bFJIzSIWYAAeOyeLlzZbjvzrV/oWD9F+/elHtnLjhOr75JV7Zy44Tq++S1zpZcgAmBN5AAzOe/huzr6NLLnLPkUy3c558shx47xurZOC24O6PcDu/Lv2+b/+0Ng8HNHmN39u9QwVPH7/ALVDBUfm7fRYP60XP6BO09BPxugGvSaT3BGfJRjdtZEnPLPLPju9fRWZsJgHBM/9Z/N0/wDe6hcJh+JkeHvz8ObI1zBU/m+/7V3BP+bt9Eg6f6G/0tIs0mUMsabJK5kMoJZQ2ee8Ztw+N1Ul3Gou7MfKwPHJH0ePygy45qF378+GdXm2FQ8yZ/6zVL4TCqIVQZKGOW8nmGe88d+dXQCZr7yG4++QVjGy394/fouWv9mk3AyxDr5T8Nehqxm/Sw/vPw11BieAQXPvsYJ+MNzj5Q3+o7qVL7VuwzMEoP6sgyPzl49lbMfsrtoWKrf47ctaowar5/0sP7z8Nff9lk/6aH95+GrVutGbqLyoWI6U8cfRzPdUbIxXcwKnoYEe2m20cDtnX5pc1Mrc+yr3/ZXP+mh/efho/wBlc/6aH95+GrBFxR7oqXsMfBR9rekAaq5eeeL1Bz9lfRqsk554/UrH7qf1lLblBJ6BvPdW/a6PXUvkwv1sNgdrZVw0cLdruuipldl2VYnVc3+IX5jffXz/AGZHnuB6oz+KrsstXMjb55VUdCAse05AdhpqwrRmC23xoC3x28Z/UTw9WVKyGkZkLnzV7PaHZm3oqOwLwfpp8mlnMSdJi8Y+ipfP1nL11PR+DXD8K9lPVEg9rGrnorPcQTcCycaCBrN1U0Xg4WXwri6PUYV9sZrYXwdsOH9pdHrli+yKrRoqKkkTDtSWFQsG5AyEb/ysjuvrTMKeoiniCBUUKihVUABVACgDgABuAr3RQhFFFFCEUUUUIRRRRQhFFFFCEUUUUIRRRRQhFeSoO4jPr30UUIWB8LhPGKM9aKfsoXCoRwijHUi/dRRUsTuK5hHBZ1jC+SAOoZV6ooqK6iiiihCKKKKEIooooQiiiihCKKKKEL//2Q=="/>
          <p:cNvSpPr>
            <a:spLocks noChangeAspect="1" noChangeArrowheads="1"/>
          </p:cNvSpPr>
          <p:nvPr/>
        </p:nvSpPr>
        <p:spPr bwMode="auto">
          <a:xfrm>
            <a:off x="155575" y="-1104900"/>
            <a:ext cx="1981200" cy="2305050"/>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4820" name="AutoShape 4" descr="data:image/jpeg;base64,/9j/4AAQSkZJRgABAQAAAQABAAD/2wCEAAkGBhQQERUUEBQVFRQVFxUWGRYVFRQVFRgXFBUVFhQYFBYXHCYeFxojGRQWHzAgJCkpLCwsFx8xNTAqNSYrLCkBCQoKDgwOGg8PGjUkHSQsLiksNC4sKi8sLCouLCwsLCwtKS0sKiwpLywsLCwsLSwpLCwsKiwsKSwsLCwsLCwsLP/AABEIAPIA0AMBIgACEQEDEQH/xAAcAAACAgMBAQAAAAAAAAAAAAAABgUHAwQIAgH/xABVEAACAQICBQYHCwgHBgYDAAABAgMABAURBgcSITETQVFxkaEIIjJhcoGxFDNCUoKSorLB0dIjJFNik6OzwhUWQ0RUc4MXY3TD0/A0NYSU4vEmtOH/xAAaAQACAwEBAAAAAAAAAAAAAAAABAIDBQEG/8QAOhEAAQMCAggDBgQFBQAAAAAAAQACAwQREjEFITJBUWFxsROBkRQiQsHR8CNSoeEVcoKSsjNDU2Ki/9oADAMBAAIRAxEAPwC8KKKKEIooqMxzSW2sV2rueOIHhttkzeio8ZvUDQhSdFIj678JBy90sfOIJ8u9K+pruwg/3ojrguPsjoQnqikZtduED+9E9UFx/wBOlPHde8Ema27tGnxuTblD3ZL6t/nqyNmM2uB1UHuwi9rq2MSxqG3Gc0ir5uLHqUbzSrfayOIgiz/WkOX0V++qll1hWueZaVyeJ2MyessRnXkayLUfBm+Yn460WRUzNp1yk3yTu2RZP11pZdy8ZSg6IwF7xv76jJpHfy3dvSZm9ppUGs61/Rz/ADY/x1lTWdac6Tj5Cfjpps8DdmwS5ildndMfIUchUNFrFsjxZ1642/lzqZw7Gre4TlIpFKglSWzTeACdz5HgRVrahjsiqzC4ZheoyyHNGZT0qxX2VJWulF3FwmZh0Pk47W399RUuNWynJriAHo5WP761JNKbMf3iP1En2CuOfG7at52XQ142bp9stZDDdPED+tGcvot99NOF6QQXPvTgt8U+K4+SePWN1UhJpjZD+8L6lkPsWtZtNbMHdNvHOEl7vFpOSCmdk4A9UwyWZuYv5LomiqbwLXZDFksswlT9ZZBIB5mK+N1HtFO9trYwt1DC8iGfM20rDrBFZskWA5g9CnmPxjK3VNtFKi61cLJI92w7vOwHqOWRqRw3TSxuSFgu7d2PBRKm380nPuqpWKaooooQiiiihCKKK0cbxVbS3luHVmWGNpCq5bRCAk5ZkDgKELerlqHRt8Uxu5t7udlk5S4zfZ2yeSc+KoJAUbIOXMABkKdW8JfxjlYeLzZ3OTev8llSPc4liF9iT4hh9pNHI5zHJRtKq/kxG2bFNk5gEnMcTXCujPWrIsdSOHxj8py0p6Wk2R6ggGXbW3LqlwqNdp4dlR8J55lHrJcClOHR/Sa68uSSEHnaWKDtWLxu6tiHUDdTnavr9dr9USTnz5tIU+2q9e8q3E3cFs3Wj2jkXlvDu5luppO6NzUdcYlo1EPFh5XzItye+R1FNeF6gMPiyMzTznnDOI07IwGHzqbcM0Aw+2y5GzgBHwmQSN8+TabvouOK5fkFSTaTYaxyssFM3ndn+qu37aw/0Pf3R/N8EiiHMTbOPpXDbJ7K6RRdkZLuHQNw7BX2jEua1zZFqTxWc5vFDF1yQqOyHOpO38HW8PvlxbL1cq/8groCijEVyypG38G9v7S9A9CAnvaQeypCHwcrceXdzH0Y419pNW9RRiKLBVWng72PPPdHqaEf8s1mHg+YdzyXZ/1Yv+lVnUVzEUWCrWPwf8NHFrluuVPsjFb8OpHClyzgdsvjTS7+vZYU90UXK7YJKfU1hJ/umXVNcD/mVqXWovC3GSxyx+dJmP8AE2hVgUUXKLKprzwdbQ+9XNwnpiOTd6glQ954OEgH5G9Rj0SQsg7VdvZV40V3EVywVU6nLue0vbrDLy4aR4kVkTMyRAAKW5ORsmG6RfFyA3E8auCufrXSyCx0pu5rpisZaWIsAWCnZQAkLmcvEy3A8avHCNILe7XatZ4pgOPJurEZ/GAOa+urQoKQooooQitXFbETwSxHhLG8Z6nUqfbW1RQhUX4OtyPzyBgNpTFIMwMx5aP3hKuomqK0CPuLSi6g4CVrpAPNtcvH9FB21etVOzUwiiiiorqKK0rvGoITlLNGh6GdQezPOo+XTmzX+2B9FZG9i1eymmfrawnoCqnTRt2nAeYU7RS9/X+y/Sn9nL+GsZ1h2fx3/Zv91W+w1P8Axu9Coe1QfnHqEy0Upyay7UcBM3Uij2sK059akQ8iFz6Tovs2qtbourdlGe3dVmupxm9PFFV42syZz+RtlPreQ/RArPHpViUnvdoB1xSgdrMBVh0TUN27Dq4KA0hCdm56Ap8opawe6xFpF90RQpF8LIjbyyOWQDnnyplpCaHwnYSQehum45PEF7EdRZFIdjrMD35hZVFuz8mj79oNwDMc8tlm824EeenHGLkx28zjikUjDrVGI7xXPFZtTMYyLL1OhNHRVbJDIOQ5E7+y6SoqE0Mxg3VnFIxzcDYf0k3EnrGTfKrdxPGYLcD3RKke1nltHInpyHHnpoOBGLcsF8D2ymK13AkateSzWmIRzbXJSI+ydlthg2R6DlwrYNUdonpL/R9yWGbwtmjAbiyg+Kyg5bxx39JG7OrFwjWTb3NwkKJKpc5KzBcieYEKxIz6aojqGvGvUVq12hZ6dxMYLmWvfvdU3baNxYpj99DOzqvK3bZxlQ2aS5DeykZceapbSnVAtjbyXVlczB4V28myDbI8rZkTZIIG/hzVravJdrSK5PxmvT2yE1a+l6A2F2Dw9zT/AMJ6bJIKxWtBakfUZpfiV5cPHNKZ7aNM3aUgujNnyey/lMSVbcSRkCd3Pd1VB4N+H7NnczfpJlT1RRg+2Y1b9WqlFFFRmkeLe5bd5PheSnptw7N59VSa0uIaN645waLlUdpzerbaUwzodxkti55uaGUfNXf586vrKuZNZkB/IS7883Unnz8Vhv6cyxro7BMQ90W0Mw/tYo5PnorH212qi8J+FcgfjbiW7RRRSquS5faA200rSNygZyWIVwFzPE5EHid9Yxq5s/iyftDTPXmUkA7IzOW4Z5ZnozyOVOivqQA0SH1SxpYL3LB6KAj0Bsx/ZE9ckn2NWddC7Mf3dPWXPtaoy9xvEiSsVkF87OsneGUViEGLy8Xhh+Zn3K/tp3DUkXfOB/XftdLYoAbNiJ/p+tkwR6N2q8LeH9mh9oraiw2JfJijHUij2ClNtGcSfy77L0S4+qq0LoJcMPyl/L1DlCO+Sq3RMO3UD/0fkpCR3ww/4hOirlwGXVRlSnDq6izzkmnfrcKO4Z99TeF6Pw2xJhUgsMiS7sSM8/hE0nLHA0e48k/y2Hrf5Jlj5SfeaAOv7fNSNFFFKq9Q+mEmzYXJ/wBy4+cNn7aqPQ/AfdkzxnmhlYenkFjPznB9VNWnmn0ckc1pEjE7Ww0hIC+I4LbIGZO9cszlSdo3j81o7G2VWeRdjehc5Z7XigHjuHTwrNnkY6UcAvc6KpKiGhksML3G4vwsNfLemvVPjWxJJbPu2/HQH46jJ16yoB+Qam9M9ApL6dZUmVQECbLht2RJzXZ6dr/vmq25vJROZWzSXb2yQOTIfPazAGWyc99WloVZYiXWe7nJiZDlEx2mO0M0OQGScx4582VdhcHt8Mi6hpKB1LL7dE8NJGR13Nt2r781XGkujr2M3JSENmoZWXPIqSRwO8HMEZearX0Bw+2FrDNBEquygMxGb7a+LJ4x3gbQO4ZCsmlehseIGMu7IYyRmoBJQ5Erv4bxuO/LfuOdTWHWKQRpFENlEAAH3nnJO8npNXRQYJCd25ZekNLCqpGMucfxW1D976jy1rn3VTvxyYn4tye1wPtq1NP7sRYZdsf0Lp65ByY73FVjqgjzxm6PxY5++eMU1a8cT5PDhGOM0qL8mPORvpBO2nTtLAbqYU1alLHksGt92Rk5WQ/KlcL9FVp5pS1WXofC7ZQMmiijRh59gEH1g59edNtXOaWmxS4IIuEVXmsHEuUnWEHdGMz6b/cuXzjVgTShFLNuCgknzAZnuqnZrkzSPI3F2Ldpzy9XD1VoUEd3l53JOrfZobxS3p/Y7dizc8bI/qz2D3Pn6qsnU1ifL4RBmczFtwn5Dkr9BkpZxKw5a3lj+PG6jrKnZ78qweDliWcN3AfgvHKP9RWRv4adtV6Rb7wcp0Z92yuOiiistPIooooQiiiihCKKKKEIooooQiiiihCqfWngUUEkcsS7JmMrPvJBYbBzA5vKJqb1R4eq28k2Q2nkKA8+yiqcgegsx7BUrp/ou99AvJZcpGxZQSAGDABhmeB3A+qtzQvBWtLNIpMtvNmYAggFmJyzHHdlSbYrTl1tS9LLXh+imxF933sRvtckeWXZQetTAhLbi4VfHiIDHnMbbjn05MQfNm1S+guNi6s4zn48YETjzoAAfWuR68+ipu9tFmjeN/JdWQ9TAg+2kbVzo9c2dxcLMhWPZChvguyv4rJ0jZLH11YQWygjI5pVkjJ9HujefejN28wcx98k/wBfV4jrFfK+rxHWKYWIqG1Lx54jfv0Kw+dPn/LWtr2vDLd2tuvwYy3ypn2R3RjtqQ1GjOfED+tF3vOfsqE0r/OdJCp3iNox+xhVyPnA9tWsbikAQ92GK6srQO+9z3Ii4JIAnm2l8j7R8qrMql3YowZdzKQQfODmO+rgsLsTRJIvB1Ddozy9XCtTSEdiHjes2jfcFpUTpve8nZuBxkIjHyt7fRDVW9utNmsm6zaGP0nPryVfY1LFutN0bcMN+OtUVLsUluC3rdaT9U7e48fuLfgJFnRR6LLMh+Yp7adbdaRsSPuTSSzm4CVocz6eds3dSlaLtumKU2Kv2iiisZaKKKKKEIor7lXw0IRRWvPiMUflyRr6TqPaai7nTazTjOregGfvUZd9XMglk2Gk9AVW6WNm04DzU5RSZda0IV97ikfznZQfae6tEazZZDlDbBvMGdz9FRTrdE1bhfBYcyB80s7SFODbF6AqwaKW8Gxi+ldeVtFjjJ3sWKkDpCMcz2UyUlNC6F2FxHkQeyZjlEguL+YIRRRUBptj0llbcrCoZttV8YEqobMkkAjPycvXS7nBouU1DE6aQRszJsp+sc9wsa7UjKij4TMFHad1LsGsG19yrPJIoYjfECDJtjioTjlnwJ3ZZHOkZILrHbksfEgQ5Z7ykY6FHw5COP2DKqnzAWDdZK0afRb3lzpzgY3MnsOKtyGZXUMjBlPAqQwPURuNZF4jrFaWD4SlrCkMQOyg595JJzYk9JJzrdXiOsVcL71lvDQ44ct3RUXqK99xDrh+tPURgq8rj185+A9yf3ojHcTUpqROzf30Z6B9CYr/AD1G6uG5W7vpvjNn+0lkb+WnKYXmCXnP4KbrhafdX17t2xQ8Y3I+S3jDvLD1Uj3C1O6urrZuJI+Z02vWh+5zW1VNxQnlrWVTuwyjmtXTqbavSPiIi9ubfz1G2wrNpJJtXs5Px8vmgAeyvFuKtYMMTRyCrcbvJ5qRthSJrktygtLlNzRuy5+fxZE70an62FL+tex5TC5DlvieKT6XJnukNI1Au0pqHU4K2LS6EsaSL5LqrjqcBh3GstK+q/EOXwmzbnEQj/Ys0XsQU0VhlaigtJsQu4tgWcIkLZ5tx2SOHi5jtJypZkwrF5vLkKA83KogHqjqw6K0IK7wGgNjbfiRc90pLS+K67nm3AGwVdrq9u398uV+fK/tyrYj1XfHuSfMI/venaa8jTy3RfSZV9prUk0ktV43EP7RD7DTI0lXP2P0aPoqPYqVu1+pP1S/Dqvtx5UkrdRRf5a3oNX9mvGNm9KRz3AgVkn06s0/ttr0Edu8DKo+61m26jxElc9SoO0nPuqV9Jy/m/UfRctQx/l7/VTlvozax+TbxDzlAx7WzqRjjCjJQAOgDIdgpBfWg7e9WwJ87s3cqiviaW4lL73bbv8AJl9rNlUX6NrHa5Tb+Zw+pXW1tO3VGPQKwaKQ4ZcZfmVfSEC9281NYLDiIkBunhMe/aAHj8Dls7KgccuPnpaWh8MEmRh5B1z2V7KrGbYHeYTFWrimGpcwvFIM1cZHpHOCPOCAR1VtUVnEX1J1ri0hzcwqnwvVZObgrcZLAp3urLnIBwCDPNc+kjdv41aVnZpCixxKERRkFUZAf99PPWaiq44mx7KerdIz1hHinUNwy69UV9Br5QatWeqA1eS8hjuIKdwAvB+zuFb2Ka1tTseaXTdLRDulP21p4jd+5cdxE8MxiPa8Ezr35VK6no/zac9MqjsT/wCVPUo/FBS85/Dsm64FbGiU2xfRfrFl+cjZd+VYbgVgwx9m5hPRLH9dRW6RiYRyKyAbPB5rJjZzu5/81+5iK9W9eMbGV3P/AJr97E17t6PgHRHxFSltXjSiz5Wwuk4kwSZdaoWXvUV7tqk4o9obJ4NuPUdxpKXWmmJf1BX3KYWU/RTyr6mCSDvdqsmqc8HecqL6BuKPE2Xn/Ko31Fq46w3ZrUGSKgdIdGHu2BFzJGmWRjXepI59xHfnU9XiWZUGbkKOliFHaanFM+F2NmfQHuoyRtkbhdkk6LVbD8OWVuoIvtBrdh1c2i8RI3XIR9UCpC40xsY/LvLVeu4hz7Nqoi51t4VHxvEOXxElfsKoRTbtI1bs3nt2S4o6dvwhSMehFmv9gD1tI3cWyrfgwK3TyIIh1Rpn25Uj3OvvDF8k3D+jCB9d1qJuvCMth71azN6bxx9w2qXdPO/aeT1JVrYom5NHoFbarlw3dW6vtUyfCDkf3jDmPnMzN3LF9taM+t3GZc+StIogeBMUhYeuR8j2VQeamZGjMq9K+gVzldaV4/NuMzoP1Pc8XemR76gsZtsTMbSXNxK6qMztXDOcswOG0emuXbxUPHjyuPVdU0VWmoC9eTDHEjswjuHRNo57K8nE+yPNtOx9Zp40mgd7SdYSwkMbbOySGzG/IEdOWXrodqumY243BpNrm3RSdKumWnSWOSRgSTEZ7JPioOYvlvzPMPXu3Zo+Day7i3gMRAlb4DyMSVB5mHwwObMjLzjcGDQnQkyH3ZfeO8njoj7+O8SSdJPELwA9QCnjGTVHnv5L0H8LZREy1mto2QPjPyHH7u5YBiD3FvHLJGY3cZlDnu3kAjPfkRkRnzGpCiimhkvPvcHOJAsOHDkuXNcCGPGbvLdmUPqkgjJ7cyKbNUKfmMh6Z27o4qh9f1rsYqG/SQRN2F4/+WKntU65YcfPNJ9WMfZWhSbYSVRspjuK07c5TRnokT64rcua04BnLGOmRPrit1uSyXZrb0kTZvZwfj5/OAP215tzW/p1Ds3pPx0Ru4r/ACVHW5qLDiiaeQUnCzyOalrY1KW7VEWzVKW5pWQJhirzVfL7n0hvoDuEnugAedZlkX6G1V31QK3XufS1G4B5Y1/9xbqn1nq/qw5BZy1GZKnfCHxieJbWOKR0jk5YuEYrtlOSChsuIAY7vPVZ2Wgs8yq7yIocBhmWZsmAIz3cd/TVxa/cF5bDVmHG3lVj6EuUbfSMZ9VKGj10JLWFh8RQetBsnvU1TI8taCEnVyPjALUuQat1+HMT5lQDvJPsqRh0Ctl4iRut/wAIFMdFLGV53rMNRKfiUVDotapwhQ+lm/1ia3obKNPIRF9FFHsFZ6KrLicyqy9xzKM6+V9origitPGLflLeVBxaNwOvZOXflW5RXQbG66DY3WXwcsVzjurc/BaOZepwUfs2I+2rlrnXVRde5cfMSbkk90RZeYAyIPnRqK6KrQPFelYbi6SX1XxG8Mxb8iW2+RC/C4lS2fkZ78suG7z07UUVW1jW3whOT1c1Rh8V17Cw+/nmiiiippVUL4RttldWsnxoXX5khP8AzKlNW8OzhkP6xkbtkYexRWHwkY99if8AiB/AP2mpTRKLYw+1H+6Vvn+P/NWjRD3vJKVOS2bg1gwxNq5hHTLH9day3BrPonDt30XmLN81GI78q2icLCeRWWBdwHNTWsm1yaGTpDIfVky+1qWLdqsHTmy5SzYjjGVk9Q3N9Fj2VXNu1UUbsUIHDUraluGW/FTFu1Slu1Q1u1Sds9ckC6wqn9Z12YMaWZeKC2k9aBSPq10qGB3jgd46jwrmLXJ/5j/oxfzV0HoPiHujDrSTPMtBFmf1lUI/0lNYc494rVjyCy6W4X7qsbmH9JDIB6WySh9TBTXOugmNpHE8c0ioFYMu0wG5hvAz6CvfXUBFVu+oHDSxbO5AJJCiVNlc+YZx55DzkmqCA4WKjNEJW4SkeTSu1XjMvq2j7BWBtNbQf2ufUkn4asaPUVhY4pM3XM38oFZ49SWFA74HbzNPNl3MKr8FiVFAziVVkmntqOBdupPvIrA2sSDmSU+pB/NVwrqdwkf3Nf2tx/1K2otVuFrwsofXtt9ZjUvCjUhQxqkH1jRc0Uh6yo++sEmskfBgPrkH2LXQUGgmHp5Nla+uCNj2sDW7Fo7ar5FtbjqgiHsWjw4+Cl7FFw7rmr+vlxJuhgUnzB3PdlW7bJjVz71azAHnFuVX50gy766VLrGOIQdYUfdWnLj1up8aeEHzyp99WtixbLb+V1LwIWZgKk9X2rXEoMUgubqDZRXd3cyQnykf4KOTmS3RV91Gf1otP8TD+0X7627LEopwTDIkgG4lGDZE9OVTfFI0Xc0gdCrmvYdTSFsUUUVSrEUUUUIVOeEfF+Rs26JJx2rEf5alMLGzawAcBDCP3a1peEZ/4S1/zn/h1mwmXO1gPTDCf3a1qUGZSVVkF9uGqd1d2u1cSScyJl63P3KaXbhqfNXtlsWxc8ZHJ+SvijvDdtaNU7DCeepJQNxShMk8IdWVuDAqeojI9xqnZIDFI8bcUYqfknLP7auaq71gYbyc6zAeLKMj6aDLvXLsNJUElnlh3pmrZdodwUTbvUnbvULA9SUElaMjUmwqpNcLZ4j/AKUX81W5qHxLlcJVOeGWWP1MRKP4p7Kq3TjDfdmNRwA5cqIEzHEbQ3nvzpo8HLE8mu7cniI5QPRLI/1o68/PtFa8WyFd1Y7m5WJGeQhVUZkngAKyV5liDqVYBlYEEEZgg8QRz0uLX15K43tqSxc6yLVfJ5R/RTIdrkVGy60lO6K3Yn9ZwO5VNNUOjlsnk28I/wBNT7RW9FCq7lAUfqgD2Vp+NQsyiLurrdkj4dU7N4HQfVI6ad3knvVkT8mZh3AVlXGsVfybVF87KR9eSnYmjKuGthGxA3zufmuimkO1KfKwSUbPF5eMsUXVsD6qse+sb6G30vvt6eoNKR2eKKdZLhV8plHWwHtrXfGYBxmiHXIn31JtfN/tsaOjR+6iaWL43E9XJSXVcrb5bh2PmQe1mNbUWrG2HF5j8pB7EqUudNLOPjOp9AM/1QRUZc6zbZfIWV/kqo+k2fdTDZdKS5YvS3yCpMdDHnb1utyDQCzXjGW9KRz7CBUzh+GRW67MKBFJzIGe85AZnPzAUmtrGmc/kbRmXpJdifmLkO+nWzuDJGjlShZQxVvKXMZ5HzilKxlWxo9ocbH/ALX/AEumKZ1O4nwhlyt8lmooqrtYN3Pa4lFcKTshUMe87OSnKVPXnv8AM4rJkk8NuJbdDRmrl8IOsbEjmRuVnyyhFLMQqqCSSQAAOJJPAUorrKikuo4LaN5Q7hOUz2Rv4lVIzYDjvy3A0p3GJXmOS8lEOThXIlczsKM9zSt8NugZdQ4mnzRfQuGwGa+PKdxkYDPLnCD4I7zzmqhI6Q+5qHFaD6Onooz7ScUhGpoOXMkffVInhGf+Etf85/4dYdH3/Mrb/Ih/hrWTwjG/NbUf76Q9kY++tXAX/M7f/Ji/hrW9o4ayvJVmQWzICxCrvJIAHSSchVwYdZiGJIxwRQvXkN59Z31XehGG8tdByPFiG0fSO5B25n5NWZVukJNYYNyhRs1FyKi9JMJ9027oPK8pPTXh27x66lKKzmuLSHDcnXNDhYqloWy3HiKkYJKkdOcF5GblkHiSnf5n4nt4/OqEgkr0TXCRgeN6xS0scWlLVknKaTxfqKG+Zasw78q8aKZYbpQ0PkpK8kY9G4XlIR87kxWbRgbWkrH4sTf/AKyr9tYddERtcRtLtOJVW+XbSAg/NZB6q87N/quHVbkQ/CBXQFFeIJxIqupzVgGB6QwzHcRXullNQOkF7exuPckMciZbyT421mcxltruyy6agJr/ABh+EQT0Vi9rsafaitI9KbbD4uVu5Ai7wo4u5HMijex4eYZ7yKfhrBG0DwmnmQT80pJTF5vjcOh/ZKRw3GJPKkZf9WNP4e+vn9Q72X365Hrklk+zKl3EPCOjDZW9m7L8aWVUJ+Sqtl86iw8I6MsBPZuq87RzByPksi5/Opn+KTDYa1vRoVPsEZ2nE9SmmLVUvw5yfRjA9rGtuPVfbjjJMfXGP5Kl9F9MbXEoy9pJtbOW0hGzImfDaU8AekZg9NTVUu0rWHN/b6KxtBTjJvdLltq+s04oz+m7HuXIVL2mDQRe9Qxp1IoPblnW5RSslVNJtvJ8ymGQRs2WgeSKKKTNG9adtfX01nGCrIWEblgVm2M9vYGW7LIkDfmATuyypeytTnWjjOCxXcRinXNTvBG5lPMynmNbN1dJEjPKyoijNmchVUDnYncBSpca3sKTPO8U5fFjmfsKpkaLXFlJjyxwc02ITJhOERWsYigUKo39JJ52Y85OXGtyq7OvjDNrLanyz8rkd3X5WfdT3huJR3MSTQOHjkG0rLwI9oOYIIO8EEGjDYIc8vcXONyVUvhHv+Rsx0yTHsWP7608Dk/M7f8AyYvqLWx4SJ8Sx9K49kFSWq/BfdKW7MPycUUTN0FtgbK9ozPmHnrVoHhmJx3BZ1W0us0cVYeh+Ee57ZdoZPJ47dIzHir6hl686nKKKUe8vcXHemWtDQGhFFFFQUlq4nhy3ETRycGHrB5iPODvqpr2ye3laKTylPHmI5iPMRVx1BaV6Ni7jzXISoPFPSOdW83QeY+unqSo8N2F2R/RK1MOMXGYVK6Gv/8Akb+eNx+4T7qYdeeF8pYJKBvglU/JlGw30uTpS0YmMWkoVwQSzxkHcQTbkAfOAFWxpthfunD7mIDMtExUfrJ+UT6SCkag/jE8z3TsAvCBy+SyaqMTNxhFqx4ohiP+izRr9BV7abaqjwd8S27KeHPfFMGy6FmQZd8TdtWvVJzXQsF/fJBE8sp2UjVnY9CqCWPYK50sLW40pxVjIxSFfGOW8QwhslRBwLkn1ks3NlVx63JmXBrsrnmURd3Q00at9Emq/wBUllngmIPFmJjIQWUkNsxRxuoBG/4UnaaL4WlynGzxJGsva5A9VaeEaD2VogSG1hAAy2mjV3PnZ3BYmo3S/QbDJome7hiiyGXLRgQuDzZFB456AQ3VSjo7rKa1tjE8ZmcMSrNIcgpy3NuJORz7eas+E4FdYzKJ7xmWAcMhsgj4sKngOl9/rPBUVOLY1nstw6EdC5zql2GMb97ug58/1VYq74DiUUtvMJoTkyuuaiWAsVkR1Pkt4pBB4EKRzV1DFKHUMpzVgCD0gjMHsNc8a844o7u2tbZABDDvVcydqVyQDzliAp3/ABhV/YRbGK3hjbykijQ9aIqnvFNm9hfNYT8GM4L4d187c1t0UUVFRUFp3ivuXDrqYHZZYXCnodxycf0nWuXcNt57ZI7+E5COfZDD4MiBXXMc6nMj1EHjV3+EBjYiw9IAfGuJRu/Uh8dj88x0nWyWy4CYXmhDtE0uRkTa5UnlEGWeee5VypqCPGDfgs2vqzT4LC93AHpvKadbekfurAIZ4N0dzJDtgb8hsyMyHqljA61qC1WatLWe1S7uhyxkLbKEkIgRivjAZbTEqTkd2RG6vWqIJieG3eF3DZZESxniyhyPGUc4WVVOXPyhHPUNJqwxrDmb3GXZfjW02W10Zxkqx7DSVRG97MDHWK0mkA3IunfT7V5ZtYzPBbxxSxRtIrRKEP5MbTBgu5gVBG+tXwdscZ4Li2Y5iJlkTzCXaDgebaQHrc0p+49I5gYmS7KyKyMJFRVKsCrBncADcTvzqytUmrh8Kjke4KmebZBVTmqIuZC7XOxJzOW7cMqrpopImFsjr8FJ7g43ASx4SPk2PpXHsgqzdW9ksWF2ewMtq3hduks8akk+zqAqsvCR8mx9K49kFWpoD/5XY/8AC238FKdadVlURrU9RRRXVxFFFFCEUUUUIXMOnGJe5NJJJ3DZR3EMh3bygWMnIHjmueVWemtrCyB+cjqMU+fUfEp5xzRO0vh+d28UpAyDMo2wOOSuPGUdRpLxbUHh0ikwK8T8QOVdk6jtEnLzg9tcwBx1qQeWjUkTUfikcWLXMETZxTLJyZ3ja5GTajOR3+9lzV91zAkRwXHYtpTGsMsWYJz/ACciqshDc4Ku++ukP6ftv8RB+2i/FUZG2dZDXXF17xnCkureWCTyJUZDlxAYZZjzg5EdVUHoZpDLo3fzWt+p5CQgOQMxuzEc8Y+EhBII45edcqvn+n7b/EQftovxVDaTYNh2Kx8ncvC5XPZdJoxKmfHYYE7vMcweiojmulR+EW2CO3KwSWrE+MA04IXn96kbxeojd5q9aVa27CxjJSVLiXIhYoWD7xw23XNUXp359ANIt3qBgLHksSQLzB0jYgeksoB7BW9hOpPDYWBu74TZfA5SKBD15OWI6mFcaxjclbLPLKbyOJ6m6XdWGjs2MYm2IXeZjjk5VmyyV5gQY40z+CvikjmVQOcV0JUTYYhZQRrFDLbRxoMlRZYgoHmG1/8AdbH9P23+Ig/bRfirp1qoLeorQ/p+2/xEH7aL8VYm0psxxu7Yf+oh/FUbLt0vazNXIxiOLZlEUkLNkzKWUq4G0pAII3qpB6+mk2x8HBR7/esfNHCB9JnPsq0v612f+Ltf/cQ/irG+mtgON7aD/wBRD+KpAlcsEs6E6oIsLuzcR3Ekn5NkCMir5RGZLA+MMhwyG/fzU/1AHT/Dv8da/t4/vry2sTDR/frb9qp9lcNyuphopXuNaGGIPGvYT6JZ/qKahr3XphceezJLL/lwsM+rlNmixRdLHhI+TY+lceyCrS1fNnhVj/wsHdGoqgNa+seHF/c4gjkQQmUkybGZ5Tk8sgpOWWx089Xzq0fPCbL/ACIx2DL7KtbkoFM1FFFdXEuY9pJLBNycaKw2Q28kHecunqrR/rbc5ZmBAN/Enm9dSeL4bFJIzSIWYAAeOyeLlzZbjvzrV/oWD9F+/elHtnLjhOr75JV7Zy44Tq++S1zpZcgAmBN5AAzOe/huzr6NLLnLPkUy3c558shx47xurZOC24O6PcDu/Lv2+b/+0Ng8HNHmN39u9QwVPH7/ALVDBUfm7fRYP60XP6BO09BPxugGvSaT3BGfJRjdtZEnPLPLPju9fRWZsJgHBM/9Z/N0/wDe6hcJh+JkeHvz8ObI1zBU/m+/7V3BP+bt9Eg6f6G/0tIs0mUMsabJK5kMoJZQ2ee8Ztw+N1Ul3Gou7MfKwPHJH0ePygy45qF378+GdXm2FQ8yZ/6zVL4TCqIVQZKGOW8nmGe88d+dXQCZr7yG4++QVjGy394/fouWv9mk3AyxDr5T8Nehqxm/Sw/vPw11BieAQXPvsYJ+MNzj5Q3+o7qVL7VuwzMEoP6sgyPzl49lbMfsrtoWKrf47ctaowar5/0sP7z8Nff9lk/6aH95+GrVutGbqLyoWI6U8cfRzPdUbIxXcwKnoYEe2m20cDtnX5pc1Mrc+yr3/ZXP+mh/efho/wBlc/6aH95+GrBFxR7oqXsMfBR9rekAaq5eeeL1Bz9lfRqsk554/UrH7qf1lLblBJ6BvPdW/a6PXUvkwv1sNgdrZVw0cLdruuipldl2VYnVc3+IX5jffXz/AGZHnuB6oz+KrsstXMjb55VUdCAse05AdhpqwrRmC23xoC3x28Z/UTw9WVKyGkZkLnzV7PaHZm3oqOwLwfpp8mlnMSdJi8Y+ipfP1nL11PR+DXD8K9lPVEg9rGrnorPcQTcCycaCBrN1U0Xg4WXwri6PUYV9sZrYXwdsOH9pdHrli+yKrRoqKkkTDtSWFQsG5AyEb/ysjuvrTMKeoiniCBUUKihVUABVACgDgABuAr3RQhFFFFCEUUUUIRRRRQhFFFFCEUUUUIRRRRQhFeSoO4jPr30UUIWB8LhPGKM9aKfsoXCoRwijHUi/dRRUsTuK5hHBZ1jC+SAOoZV6ooqK6iiiihCKKKKEIooooQiiiihCKKKKEL//2Q=="/>
          <p:cNvSpPr>
            <a:spLocks noChangeAspect="1" noChangeArrowheads="1"/>
          </p:cNvSpPr>
          <p:nvPr/>
        </p:nvSpPr>
        <p:spPr bwMode="auto">
          <a:xfrm>
            <a:off x="155575" y="-1104900"/>
            <a:ext cx="1981200" cy="2305050"/>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4822" name="AutoShape 6" descr="data:image/jpeg;base64,/9j/4AAQSkZJRgABAQAAAQABAAD/2wCEAAkGBhQQERUUEBQVFRQVFxUWGRYVFRQVFRgXFBUVFhQYFBYXHCYeFxojGRQWHzAgJCkpLCwsFx8xNTAqNSYrLCkBCQoKDgwOGg8PGjUkHSQsLiksNC4sKi8sLCouLCwsLCwtKS0sKiwpLywsLCwsLSwpLCwsKiwsKSwsLCwsLCwsLP/AABEIAPIA0AMBIgACEQEDEQH/xAAcAAACAgMBAQAAAAAAAAAAAAAABgUHAwQIAgH/xABVEAACAQICBQYHCwgHBgYDAAABAgMABAURBgcSITETQVFxkaEIIjJhcoGxFDNCUoKSorLB0dIjJFNik6OzwhUWQ0RUc4MXY3TD0/A0NYSU4vEmtOH/xAAaAQACAwEBAAAAAAAAAAAAAAAABAIDBQEG/8QAOhEAAQMCAggDBgQFBQAAAAAAAQACAwQREjEFITJBUWFxsROBkRQiQsHR8CNSoeEVcoKSsjNDU2Ki/9oADAMBAAIRAxEAPwC8KKKKEIooqMxzSW2sV2rueOIHhttkzeio8ZvUDQhSdFIj678JBy90sfOIJ8u9K+pruwg/3ojrguPsjoQnqikZtduED+9E9UFx/wBOlPHde8Ema27tGnxuTblD3ZL6t/nqyNmM2uB1UHuwi9rq2MSxqG3Gc0ir5uLHqUbzSrfayOIgiz/WkOX0V++qll1hWueZaVyeJ2MyessRnXkayLUfBm+Yn460WRUzNp1yk3yTu2RZP11pZdy8ZSg6IwF7xv76jJpHfy3dvSZm9ppUGs61/Rz/ADY/x1lTWdac6Tj5Cfjpps8DdmwS5ildndMfIUchUNFrFsjxZ1642/lzqZw7Gre4TlIpFKglSWzTeACdz5HgRVrahjsiqzC4ZheoyyHNGZT0qxX2VJWulF3FwmZh0Pk47W399RUuNWynJriAHo5WP761JNKbMf3iP1En2CuOfG7at52XQ142bp9stZDDdPED+tGcvot99NOF6QQXPvTgt8U+K4+SePWN1UhJpjZD+8L6lkPsWtZtNbMHdNvHOEl7vFpOSCmdk4A9UwyWZuYv5LomiqbwLXZDFksswlT9ZZBIB5mK+N1HtFO9trYwt1DC8iGfM20rDrBFZskWA5g9CnmPxjK3VNtFKi61cLJI92w7vOwHqOWRqRw3TSxuSFgu7d2PBRKm380nPuqpWKaooooQiiiihCKKK0cbxVbS3luHVmWGNpCq5bRCAk5ZkDgKELerlqHRt8Uxu5t7udlk5S4zfZ2yeSc+KoJAUbIOXMABkKdW8JfxjlYeLzZ3OTev8llSPc4liF9iT4hh9pNHI5zHJRtKq/kxG2bFNk5gEnMcTXCujPWrIsdSOHxj8py0p6Wk2R6ggGXbW3LqlwqNdp4dlR8J55lHrJcClOHR/Sa68uSSEHnaWKDtWLxu6tiHUDdTnavr9dr9USTnz5tIU+2q9e8q3E3cFs3Wj2jkXlvDu5luppO6NzUdcYlo1EPFh5XzItye+R1FNeF6gMPiyMzTznnDOI07IwGHzqbcM0Aw+2y5GzgBHwmQSN8+TabvouOK5fkFSTaTYaxyssFM3ndn+qu37aw/0Pf3R/N8EiiHMTbOPpXDbJ7K6RRdkZLuHQNw7BX2jEua1zZFqTxWc5vFDF1yQqOyHOpO38HW8PvlxbL1cq/8groCijEVyypG38G9v7S9A9CAnvaQeypCHwcrceXdzH0Y419pNW9RRiKLBVWng72PPPdHqaEf8s1mHg+YdzyXZ/1Yv+lVnUVzEUWCrWPwf8NHFrluuVPsjFb8OpHClyzgdsvjTS7+vZYU90UXK7YJKfU1hJ/umXVNcD/mVqXWovC3GSxyx+dJmP8AE2hVgUUXKLKprzwdbQ+9XNwnpiOTd6glQ954OEgH5G9Rj0SQsg7VdvZV40V3EVywVU6nLue0vbrDLy4aR4kVkTMyRAAKW5ORsmG6RfFyA3E8auCufrXSyCx0pu5rpisZaWIsAWCnZQAkLmcvEy3A8avHCNILe7XatZ4pgOPJurEZ/GAOa+urQoKQooooQitXFbETwSxHhLG8Z6nUqfbW1RQhUX4OtyPzyBgNpTFIMwMx5aP3hKuomqK0CPuLSi6g4CVrpAPNtcvH9FB21etVOzUwiiiiorqKK0rvGoITlLNGh6GdQezPOo+XTmzX+2B9FZG9i1eymmfrawnoCqnTRt2nAeYU7RS9/X+y/Sn9nL+GsZ1h2fx3/Zv91W+w1P8Axu9Coe1QfnHqEy0Upyay7UcBM3Uij2sK059akQ8iFz6Tovs2qtbourdlGe3dVmupxm9PFFV42syZz+RtlPreQ/RArPHpViUnvdoB1xSgdrMBVh0TUN27Dq4KA0hCdm56Ap8opawe6xFpF90RQpF8LIjbyyOWQDnnyplpCaHwnYSQehum45PEF7EdRZFIdjrMD35hZVFuz8mj79oNwDMc8tlm824EeenHGLkx28zjikUjDrVGI7xXPFZtTMYyLL1OhNHRVbJDIOQ5E7+y6SoqE0Mxg3VnFIxzcDYf0k3EnrGTfKrdxPGYLcD3RKke1nltHInpyHHnpoOBGLcsF8D2ymK13AkateSzWmIRzbXJSI+ydlthg2R6DlwrYNUdonpL/R9yWGbwtmjAbiyg+Kyg5bxx39JG7OrFwjWTb3NwkKJKpc5KzBcieYEKxIz6aojqGvGvUVq12hZ6dxMYLmWvfvdU3baNxYpj99DOzqvK3bZxlQ2aS5DeykZceapbSnVAtjbyXVlczB4V28myDbI8rZkTZIIG/hzVravJdrSK5PxmvT2yE1a+l6A2F2Dw9zT/AMJ6bJIKxWtBakfUZpfiV5cPHNKZ7aNM3aUgujNnyey/lMSVbcSRkCd3Pd1VB4N+H7NnczfpJlT1RRg+2Y1b9WqlFFFRmkeLe5bd5PheSnptw7N59VSa0uIaN645waLlUdpzerbaUwzodxkti55uaGUfNXf586vrKuZNZkB/IS7883Unnz8Vhv6cyxro7BMQ90W0Mw/tYo5PnorH212qi8J+FcgfjbiW7RRRSquS5faA200rSNygZyWIVwFzPE5EHid9Yxq5s/iyftDTPXmUkA7IzOW4Z5ZnozyOVOivqQA0SH1SxpYL3LB6KAj0Bsx/ZE9ckn2NWddC7Mf3dPWXPtaoy9xvEiSsVkF87OsneGUViEGLy8Xhh+Zn3K/tp3DUkXfOB/XftdLYoAbNiJ/p+tkwR6N2q8LeH9mh9oraiw2JfJijHUij2ClNtGcSfy77L0S4+qq0LoJcMPyl/L1DlCO+Sq3RMO3UD/0fkpCR3ww/4hOirlwGXVRlSnDq6izzkmnfrcKO4Z99TeF6Pw2xJhUgsMiS7sSM8/hE0nLHA0e48k/y2Hrf5Jlj5SfeaAOv7fNSNFFFKq9Q+mEmzYXJ/wBy4+cNn7aqPQ/AfdkzxnmhlYenkFjPznB9VNWnmn0ckc1pEjE7Ww0hIC+I4LbIGZO9cszlSdo3j81o7G2VWeRdjehc5Z7XigHjuHTwrNnkY6UcAvc6KpKiGhksML3G4vwsNfLemvVPjWxJJbPu2/HQH46jJ16yoB+Qam9M9ApL6dZUmVQECbLht2RJzXZ6dr/vmq25vJROZWzSXb2yQOTIfPazAGWyc99WloVZYiXWe7nJiZDlEx2mO0M0OQGScx4582VdhcHt8Mi6hpKB1LL7dE8NJGR13Nt2r781XGkujr2M3JSENmoZWXPIqSRwO8HMEZearX0Bw+2FrDNBEquygMxGb7a+LJ4x3gbQO4ZCsmlehseIGMu7IYyRmoBJQ5Erv4bxuO/LfuOdTWHWKQRpFENlEAAH3nnJO8npNXRQYJCd25ZekNLCqpGMucfxW1D976jy1rn3VTvxyYn4tye1wPtq1NP7sRYZdsf0Lp65ByY73FVjqgjzxm6PxY5++eMU1a8cT5PDhGOM0qL8mPORvpBO2nTtLAbqYU1alLHksGt92Rk5WQ/KlcL9FVp5pS1WXofC7ZQMmiijRh59gEH1g59edNtXOaWmxS4IIuEVXmsHEuUnWEHdGMz6b/cuXzjVgTShFLNuCgknzAZnuqnZrkzSPI3F2Ldpzy9XD1VoUEd3l53JOrfZobxS3p/Y7dizc8bI/qz2D3Pn6qsnU1ifL4RBmczFtwn5Dkr9BkpZxKw5a3lj+PG6jrKnZ78qweDliWcN3AfgvHKP9RWRv4adtV6Rb7wcp0Z92yuOiiistPIooooQiiiihCKKKKEIooooQiiiihCqfWngUUEkcsS7JmMrPvJBYbBzA5vKJqb1R4eq28k2Q2nkKA8+yiqcgegsx7BUrp/ou99AvJZcpGxZQSAGDABhmeB3A+qtzQvBWtLNIpMtvNmYAggFmJyzHHdlSbYrTl1tS9LLXh+imxF933sRvtckeWXZQetTAhLbi4VfHiIDHnMbbjn05MQfNm1S+guNi6s4zn48YETjzoAAfWuR68+ipu9tFmjeN/JdWQ9TAg+2kbVzo9c2dxcLMhWPZChvguyv4rJ0jZLH11YQWygjI5pVkjJ9HujefejN28wcx98k/wBfV4jrFfK+rxHWKYWIqG1Lx54jfv0Kw+dPn/LWtr2vDLd2tuvwYy3ypn2R3RjtqQ1GjOfED+tF3vOfsqE0r/OdJCp3iNox+xhVyPnA9tWsbikAQ92GK6srQO+9z3Ii4JIAnm2l8j7R8qrMql3YowZdzKQQfODmO+rgsLsTRJIvB1Ddozy9XCtTSEdiHjes2jfcFpUTpve8nZuBxkIjHyt7fRDVW9utNmsm6zaGP0nPryVfY1LFutN0bcMN+OtUVLsUluC3rdaT9U7e48fuLfgJFnRR6LLMh+Yp7adbdaRsSPuTSSzm4CVocz6eds3dSlaLtumKU2Kv2iiisZaKKKKKEIor7lXw0IRRWvPiMUflyRr6TqPaai7nTazTjOregGfvUZd9XMglk2Gk9AVW6WNm04DzU5RSZda0IV97ikfznZQfae6tEazZZDlDbBvMGdz9FRTrdE1bhfBYcyB80s7SFODbF6AqwaKW8Gxi+ldeVtFjjJ3sWKkDpCMcz2UyUlNC6F2FxHkQeyZjlEguL+YIRRRUBptj0llbcrCoZttV8YEqobMkkAjPycvXS7nBouU1DE6aQRszJsp+sc9wsa7UjKij4TMFHad1LsGsG19yrPJIoYjfECDJtjioTjlnwJ3ZZHOkZILrHbksfEgQ5Z7ykY6FHw5COP2DKqnzAWDdZK0afRb3lzpzgY3MnsOKtyGZXUMjBlPAqQwPURuNZF4jrFaWD4SlrCkMQOyg595JJzYk9JJzrdXiOsVcL71lvDQ44ct3RUXqK99xDrh+tPURgq8rj185+A9yf3ojHcTUpqROzf30Z6B9CYr/AD1G6uG5W7vpvjNn+0lkb+WnKYXmCXnP4KbrhafdX17t2xQ8Y3I+S3jDvLD1Uj3C1O6urrZuJI+Z02vWh+5zW1VNxQnlrWVTuwyjmtXTqbavSPiIi9ubfz1G2wrNpJJtXs5Px8vmgAeyvFuKtYMMTRyCrcbvJ5qRthSJrktygtLlNzRuy5+fxZE70an62FL+tex5TC5DlvieKT6XJnukNI1Au0pqHU4K2LS6EsaSL5LqrjqcBh3GstK+q/EOXwmzbnEQj/Ys0XsQU0VhlaigtJsQu4tgWcIkLZ5tx2SOHi5jtJypZkwrF5vLkKA83KogHqjqw6K0IK7wGgNjbfiRc90pLS+K67nm3AGwVdrq9u398uV+fK/tyrYj1XfHuSfMI/venaa8jTy3RfSZV9prUk0ktV43EP7RD7DTI0lXP2P0aPoqPYqVu1+pP1S/Dqvtx5UkrdRRf5a3oNX9mvGNm9KRz3AgVkn06s0/ttr0Edu8DKo+61m26jxElc9SoO0nPuqV9Jy/m/UfRctQx/l7/VTlvozax+TbxDzlAx7WzqRjjCjJQAOgDIdgpBfWg7e9WwJ87s3cqiviaW4lL73bbv8AJl9rNlUX6NrHa5Tb+Zw+pXW1tO3VGPQKwaKQ4ZcZfmVfSEC9281NYLDiIkBunhMe/aAHj8Dls7KgccuPnpaWh8MEmRh5B1z2V7KrGbYHeYTFWrimGpcwvFIM1cZHpHOCPOCAR1VtUVnEX1J1ri0hzcwqnwvVZObgrcZLAp3urLnIBwCDPNc+kjdv41aVnZpCixxKERRkFUZAf99PPWaiq44mx7KerdIz1hHinUNwy69UV9Br5QatWeqA1eS8hjuIKdwAvB+zuFb2Ka1tTseaXTdLRDulP21p4jd+5cdxE8MxiPa8Ezr35VK6no/zac9MqjsT/wCVPUo/FBS85/Dsm64FbGiU2xfRfrFl+cjZd+VYbgVgwx9m5hPRLH9dRW6RiYRyKyAbPB5rJjZzu5/81+5iK9W9eMbGV3P/AJr97E17t6PgHRHxFSltXjSiz5Wwuk4kwSZdaoWXvUV7tqk4o9obJ4NuPUdxpKXWmmJf1BX3KYWU/RTyr6mCSDvdqsmqc8HecqL6BuKPE2Xn/Ko31Fq46w3ZrUGSKgdIdGHu2BFzJGmWRjXepI59xHfnU9XiWZUGbkKOliFHaanFM+F2NmfQHuoyRtkbhdkk6LVbD8OWVuoIvtBrdh1c2i8RI3XIR9UCpC40xsY/LvLVeu4hz7Nqoi51t4VHxvEOXxElfsKoRTbtI1bs3nt2S4o6dvwhSMehFmv9gD1tI3cWyrfgwK3TyIIh1Rpn25Uj3OvvDF8k3D+jCB9d1qJuvCMth71azN6bxx9w2qXdPO/aeT1JVrYom5NHoFbarlw3dW6vtUyfCDkf3jDmPnMzN3LF9taM+t3GZc+StIogeBMUhYeuR8j2VQeamZGjMq9K+gVzldaV4/NuMzoP1Pc8XemR76gsZtsTMbSXNxK6qMztXDOcswOG0emuXbxUPHjyuPVdU0VWmoC9eTDHEjswjuHRNo57K8nE+yPNtOx9Zp40mgd7SdYSwkMbbOySGzG/IEdOWXrodqumY243BpNrm3RSdKumWnSWOSRgSTEZ7JPioOYvlvzPMPXu3Zo+Day7i3gMRAlb4DyMSVB5mHwwObMjLzjcGDQnQkyH3ZfeO8njoj7+O8SSdJPELwA9QCnjGTVHnv5L0H8LZREy1mto2QPjPyHH7u5YBiD3FvHLJGY3cZlDnu3kAjPfkRkRnzGpCiimhkvPvcHOJAsOHDkuXNcCGPGbvLdmUPqkgjJ7cyKbNUKfmMh6Z27o4qh9f1rsYqG/SQRN2F4/+WKntU65YcfPNJ9WMfZWhSbYSVRspjuK07c5TRnokT64rcua04BnLGOmRPrit1uSyXZrb0kTZvZwfj5/OAP215tzW/p1Ds3pPx0Ru4r/ACVHW5qLDiiaeQUnCzyOalrY1KW7VEWzVKW5pWQJhirzVfL7n0hvoDuEnugAedZlkX6G1V31QK3XufS1G4B5Y1/9xbqn1nq/qw5BZy1GZKnfCHxieJbWOKR0jk5YuEYrtlOSChsuIAY7vPVZ2Wgs8yq7yIocBhmWZsmAIz3cd/TVxa/cF5bDVmHG3lVj6EuUbfSMZ9VKGj10JLWFh8RQetBsnvU1TI8taCEnVyPjALUuQat1+HMT5lQDvJPsqRh0Ctl4iRut/wAIFMdFLGV53rMNRKfiUVDotapwhQ+lm/1ia3obKNPIRF9FFHsFZ6KrLicyqy9xzKM6+V9origitPGLflLeVBxaNwOvZOXflW5RXQbG66DY3WXwcsVzjurc/BaOZepwUfs2I+2rlrnXVRde5cfMSbkk90RZeYAyIPnRqK6KrQPFelYbi6SX1XxG8Mxb8iW2+RC/C4lS2fkZ78suG7z07UUVW1jW3whOT1c1Rh8V17Cw+/nmiiiippVUL4RttldWsnxoXX5khP8AzKlNW8OzhkP6xkbtkYexRWHwkY99if8AiB/AP2mpTRKLYw+1H+6Vvn+P/NWjRD3vJKVOS2bg1gwxNq5hHTLH9day3BrPonDt30XmLN81GI78q2icLCeRWWBdwHNTWsm1yaGTpDIfVky+1qWLdqsHTmy5SzYjjGVk9Q3N9Fj2VXNu1UUbsUIHDUraluGW/FTFu1Slu1Q1u1Sds9ckC6wqn9Z12YMaWZeKC2k9aBSPq10qGB3jgd46jwrmLXJ/5j/oxfzV0HoPiHujDrSTPMtBFmf1lUI/0lNYc494rVjyCy6W4X7qsbmH9JDIB6WySh9TBTXOugmNpHE8c0ioFYMu0wG5hvAz6CvfXUBFVu+oHDSxbO5AJJCiVNlc+YZx55DzkmqCA4WKjNEJW4SkeTSu1XjMvq2j7BWBtNbQf2ufUkn4asaPUVhY4pM3XM38oFZ49SWFA74HbzNPNl3MKr8FiVFAziVVkmntqOBdupPvIrA2sSDmSU+pB/NVwrqdwkf3Nf2tx/1K2otVuFrwsofXtt9ZjUvCjUhQxqkH1jRc0Uh6yo++sEmskfBgPrkH2LXQUGgmHp5Nla+uCNj2sDW7Fo7ar5FtbjqgiHsWjw4+Cl7FFw7rmr+vlxJuhgUnzB3PdlW7bJjVz71azAHnFuVX50gy766VLrGOIQdYUfdWnLj1up8aeEHzyp99WtixbLb+V1LwIWZgKk9X2rXEoMUgubqDZRXd3cyQnykf4KOTmS3RV91Gf1otP8TD+0X7627LEopwTDIkgG4lGDZE9OVTfFI0Xc0gdCrmvYdTSFsUUUVSrEUUUUIVOeEfF+Rs26JJx2rEf5alMLGzawAcBDCP3a1peEZ/4S1/zn/h1mwmXO1gPTDCf3a1qUGZSVVkF9uGqd1d2u1cSScyJl63P3KaXbhqfNXtlsWxc8ZHJ+SvijvDdtaNU7DCeepJQNxShMk8IdWVuDAqeojI9xqnZIDFI8bcUYqfknLP7auaq71gYbyc6zAeLKMj6aDLvXLsNJUElnlh3pmrZdodwUTbvUnbvULA9SUElaMjUmwqpNcLZ4j/AKUX81W5qHxLlcJVOeGWWP1MRKP4p7Kq3TjDfdmNRwA5cqIEzHEbQ3nvzpo8HLE8mu7cniI5QPRLI/1o68/PtFa8WyFd1Y7m5WJGeQhVUZkngAKyV5liDqVYBlYEEEZgg8QRz0uLX15K43tqSxc6yLVfJ5R/RTIdrkVGy60lO6K3Yn9ZwO5VNNUOjlsnk28I/wBNT7RW9FCq7lAUfqgD2Vp+NQsyiLurrdkj4dU7N4HQfVI6ad3knvVkT8mZh3AVlXGsVfybVF87KR9eSnYmjKuGthGxA3zufmuimkO1KfKwSUbPF5eMsUXVsD6qse+sb6G30vvt6eoNKR2eKKdZLhV8plHWwHtrXfGYBxmiHXIn31JtfN/tsaOjR+6iaWL43E9XJSXVcrb5bh2PmQe1mNbUWrG2HF5j8pB7EqUudNLOPjOp9AM/1QRUZc6zbZfIWV/kqo+k2fdTDZdKS5YvS3yCpMdDHnb1utyDQCzXjGW9KRz7CBUzh+GRW67MKBFJzIGe85AZnPzAUmtrGmc/kbRmXpJdifmLkO+nWzuDJGjlShZQxVvKXMZ5HzilKxlWxo9ocbH/ALX/AEumKZ1O4nwhlyt8lmooqrtYN3Pa4lFcKTshUMe87OSnKVPXnv8AM4rJkk8NuJbdDRmrl8IOsbEjmRuVnyyhFLMQqqCSSQAAOJJPAUorrKikuo4LaN5Q7hOUz2Rv4lVIzYDjvy3A0p3GJXmOS8lEOThXIlczsKM9zSt8NugZdQ4mnzRfQuGwGa+PKdxkYDPLnCD4I7zzmqhI6Q+5qHFaD6Onooz7ScUhGpoOXMkffVInhGf+Etf85/4dYdH3/Mrb/Ih/hrWTwjG/NbUf76Q9kY++tXAX/M7f/Ji/hrW9o4ayvJVmQWzICxCrvJIAHSSchVwYdZiGJIxwRQvXkN59Z31XehGG8tdByPFiG0fSO5B25n5NWZVukJNYYNyhRs1FyKi9JMJ9027oPK8pPTXh27x66lKKzmuLSHDcnXNDhYqloWy3HiKkYJKkdOcF5GblkHiSnf5n4nt4/OqEgkr0TXCRgeN6xS0scWlLVknKaTxfqKG+Zasw78q8aKZYbpQ0PkpK8kY9G4XlIR87kxWbRgbWkrH4sTf/AKyr9tYddERtcRtLtOJVW+XbSAg/NZB6q87N/quHVbkQ/CBXQFFeIJxIqupzVgGB6QwzHcRXullNQOkF7exuPckMciZbyT421mcxltruyy6agJr/ABh+EQT0Vi9rsafaitI9KbbD4uVu5Ai7wo4u5HMijex4eYZ7yKfhrBG0DwmnmQT80pJTF5vjcOh/ZKRw3GJPKkZf9WNP4e+vn9Q72X365Hrklk+zKl3EPCOjDZW9m7L8aWVUJ+Sqtl86iw8I6MsBPZuq87RzByPksi5/Opn+KTDYa1vRoVPsEZ2nE9SmmLVUvw5yfRjA9rGtuPVfbjjJMfXGP5Kl9F9MbXEoy9pJtbOW0hGzImfDaU8AekZg9NTVUu0rWHN/b6KxtBTjJvdLltq+s04oz+m7HuXIVL2mDQRe9Qxp1IoPblnW5RSslVNJtvJ8ymGQRs2WgeSKKKTNG9adtfX01nGCrIWEblgVm2M9vYGW7LIkDfmATuyypeytTnWjjOCxXcRinXNTvBG5lPMynmNbN1dJEjPKyoijNmchVUDnYncBSpca3sKTPO8U5fFjmfsKpkaLXFlJjyxwc02ITJhOERWsYigUKo39JJ52Y85OXGtyq7OvjDNrLanyz8rkd3X5WfdT3huJR3MSTQOHjkG0rLwI9oOYIIO8EEGjDYIc8vcXONyVUvhHv+Rsx0yTHsWP7608Dk/M7f8AyYvqLWx4SJ8Sx9K49kFSWq/BfdKW7MPycUUTN0FtgbK9ozPmHnrVoHhmJx3BZ1W0us0cVYeh+Ee57ZdoZPJ47dIzHir6hl686nKKKUe8vcXHemWtDQGhFFFFQUlq4nhy3ETRycGHrB5iPODvqpr2ye3laKTylPHmI5iPMRVx1BaV6Ni7jzXISoPFPSOdW83QeY+unqSo8N2F2R/RK1MOMXGYVK6Gv/8Akb+eNx+4T7qYdeeF8pYJKBvglU/JlGw30uTpS0YmMWkoVwQSzxkHcQTbkAfOAFWxpthfunD7mIDMtExUfrJ+UT6SCkag/jE8z3TsAvCBy+SyaqMTNxhFqx4ohiP+izRr9BV7abaqjwd8S27KeHPfFMGy6FmQZd8TdtWvVJzXQsF/fJBE8sp2UjVnY9CqCWPYK50sLW40pxVjIxSFfGOW8QwhslRBwLkn1ks3NlVx63JmXBrsrnmURd3Q00at9Emq/wBUllngmIPFmJjIQWUkNsxRxuoBG/4UnaaL4WlynGzxJGsva5A9VaeEaD2VogSG1hAAy2mjV3PnZ3BYmo3S/QbDJome7hiiyGXLRgQuDzZFB456AQ3VSjo7rKa1tjE8ZmcMSrNIcgpy3NuJORz7eas+E4FdYzKJ7xmWAcMhsgj4sKngOl9/rPBUVOLY1nstw6EdC5zql2GMb97ug58/1VYq74DiUUtvMJoTkyuuaiWAsVkR1Pkt4pBB4EKRzV1DFKHUMpzVgCD0gjMHsNc8a844o7u2tbZABDDvVcydqVyQDzliAp3/ABhV/YRbGK3hjbykijQ9aIqnvFNm9hfNYT8GM4L4d187c1t0UUVFRUFp3ivuXDrqYHZZYXCnodxycf0nWuXcNt57ZI7+E5COfZDD4MiBXXMc6nMj1EHjV3+EBjYiw9IAfGuJRu/Uh8dj88x0nWyWy4CYXmhDtE0uRkTa5UnlEGWeee5VypqCPGDfgs2vqzT4LC93AHpvKadbekfurAIZ4N0dzJDtgb8hsyMyHqljA61qC1WatLWe1S7uhyxkLbKEkIgRivjAZbTEqTkd2RG6vWqIJieG3eF3DZZESxniyhyPGUc4WVVOXPyhHPUNJqwxrDmb3GXZfjW02W10Zxkqx7DSVRG97MDHWK0mkA3IunfT7V5ZtYzPBbxxSxRtIrRKEP5MbTBgu5gVBG+tXwdscZ4Li2Y5iJlkTzCXaDgebaQHrc0p+49I5gYmS7KyKyMJFRVKsCrBncADcTvzqytUmrh8Kjke4KmebZBVTmqIuZC7XOxJzOW7cMqrpopImFsjr8FJ7g43ASx4SPk2PpXHsgqzdW9ksWF2ewMtq3hduks8akk+zqAqsvCR8mx9K49kFWpoD/5XY/8AC238FKdadVlURrU9RRRXVxFFFFCEUUUUIXMOnGJe5NJJJ3DZR3EMh3bygWMnIHjmueVWemtrCyB+cjqMU+fUfEp5xzRO0vh+d28UpAyDMo2wOOSuPGUdRpLxbUHh0ikwK8T8QOVdk6jtEnLzg9tcwBx1qQeWjUkTUfikcWLXMETZxTLJyZ3ja5GTajOR3+9lzV91zAkRwXHYtpTGsMsWYJz/ACciqshDc4Ku++ukP6ftv8RB+2i/FUZG2dZDXXF17xnCkureWCTyJUZDlxAYZZjzg5EdVUHoZpDLo3fzWt+p5CQgOQMxuzEc8Y+EhBII45edcqvn+n7b/EQftovxVDaTYNh2Kx8ncvC5XPZdJoxKmfHYYE7vMcweiojmulR+EW2CO3KwSWrE+MA04IXn96kbxeojd5q9aVa27CxjJSVLiXIhYoWD7xw23XNUXp359ANIt3qBgLHksSQLzB0jYgeksoB7BW9hOpPDYWBu74TZfA5SKBD15OWI6mFcaxjclbLPLKbyOJ6m6XdWGjs2MYm2IXeZjjk5VmyyV5gQY40z+CvikjmVQOcV0JUTYYhZQRrFDLbRxoMlRZYgoHmG1/8AdbH9P23+Ig/bRfirp1qoLeorQ/p+2/xEH7aL8VYm0psxxu7Yf+oh/FUbLt0vazNXIxiOLZlEUkLNkzKWUq4G0pAII3qpB6+mk2x8HBR7/esfNHCB9JnPsq0v612f+Ltf/cQ/irG+mtgON7aD/wBRD+KpAlcsEs6E6oIsLuzcR3Ekn5NkCMir5RGZLA+MMhwyG/fzU/1AHT/Dv8da/t4/vry2sTDR/frb9qp9lcNyuphopXuNaGGIPGvYT6JZ/qKahr3XphceezJLL/lwsM+rlNmixRdLHhI+TY+lceyCrS1fNnhVj/wsHdGoqgNa+seHF/c4gjkQQmUkybGZ5Tk8sgpOWWx089Xzq0fPCbL/ACIx2DL7KtbkoFM1FFFdXEuY9pJLBNycaKw2Q28kHecunqrR/rbc5ZmBAN/Enm9dSeL4bFJIzSIWYAAeOyeLlzZbjvzrV/oWD9F+/elHtnLjhOr75JV7Zy44Tq++S1zpZcgAmBN5AAzOe/huzr6NLLnLPkUy3c558shx47xurZOC24O6PcDu/Lv2+b/+0Ng8HNHmN39u9QwVPH7/ALVDBUfm7fRYP60XP6BO09BPxugGvSaT3BGfJRjdtZEnPLPLPju9fRWZsJgHBM/9Z/N0/wDe6hcJh+JkeHvz8ObI1zBU/m+/7V3BP+bt9Eg6f6G/0tIs0mUMsabJK5kMoJZQ2ee8Ztw+N1Ul3Gou7MfKwPHJH0ePygy45qF378+GdXm2FQ8yZ/6zVL4TCqIVQZKGOW8nmGe88d+dXQCZr7yG4++QVjGy394/fouWv9mk3AyxDr5T8Nehqxm/Sw/vPw11BieAQXPvsYJ+MNzj5Q3+o7qVL7VuwzMEoP6sgyPzl49lbMfsrtoWKrf47ctaowar5/0sP7z8Nff9lk/6aH95+GrVutGbqLyoWI6U8cfRzPdUbIxXcwKnoYEe2m20cDtnX5pc1Mrc+yr3/ZXP+mh/efho/wBlc/6aH95+GrBFxR7oqXsMfBR9rekAaq5eeeL1Bz9lfRqsk554/UrH7qf1lLblBJ6BvPdW/a6PXUvkwv1sNgdrZVw0cLdruuipldl2VYnVc3+IX5jffXz/AGZHnuB6oz+KrsstXMjb55VUdCAse05AdhpqwrRmC23xoC3x28Z/UTw9WVKyGkZkLnzV7PaHZm3oqOwLwfpp8mlnMSdJi8Y+ipfP1nL11PR+DXD8K9lPVEg9rGrnorPcQTcCycaCBrN1U0Xg4WXwri6PUYV9sZrYXwdsOH9pdHrli+yKrRoqKkkTDtSWFQsG5AyEb/ysjuvrTMKeoiniCBUUKihVUABVACgDgABuAr3RQhFFFFCEUUUUIRRRRQhFFFFCEUUUUIRRRRQhFeSoO4jPr30UUIWB8LhPGKM9aKfsoXCoRwijHUi/dRRUsTuK5hHBZ1jC+SAOoZV6ooqK6iiiihCKKKKEIooooQiiiihCKKKKEL//2Q=="/>
          <p:cNvSpPr>
            <a:spLocks noChangeAspect="1" noChangeArrowheads="1"/>
          </p:cNvSpPr>
          <p:nvPr/>
        </p:nvSpPr>
        <p:spPr bwMode="auto">
          <a:xfrm>
            <a:off x="155575" y="-1104900"/>
            <a:ext cx="1981200" cy="2305050"/>
          </a:xfrm>
          <a:prstGeom prst="rect">
            <a:avLst/>
          </a:prstGeom>
          <a:noFill/>
        </p:spPr>
        <p:txBody>
          <a:bodyPr vert="horz" wrap="square" lIns="91440" tIns="45720" rIns="91440" bIns="45720" numCol="1" anchor="t" anchorCtr="0" compatLnSpc="1">
            <a:prstTxWarp prst="textNoShape">
              <a:avLst/>
            </a:prstTxWarp>
          </a:bodyPr>
          <a:lstStyle/>
          <a:p>
            <a:endParaRPr lang="cs-CZ"/>
          </a:p>
        </p:txBody>
      </p:sp>
      <p:sp>
        <p:nvSpPr>
          <p:cNvPr id="34824" name="AutoShape 8" descr="data:image/jpeg;base64,/9j/4AAQSkZJRgABAQAAAQABAAD/2wCEAAkGBhQQERUUEBQVFRQVFxUWGRYVFRQVFRgXFBUVFhQYFBYXHCYeFxojGRQWHzAgJCkpLCwsFx8xNTAqNSYrLCkBCQoKDgwOGg8PGjUkHSQsLiksNC4sKi8sLCouLCwsLCwtKS0sKiwpLywsLCwsLSwpLCwsKiwsKSwsLCwsLCwsLP/AABEIAPIA0AMBIgACEQEDEQH/xAAcAAACAgMBAQAAAAAAAAAAAAAABgUHAwQIAgH/xABVEAACAQICBQYHCwgHBgYDAAABAgMABAURBgcSITETQVFxkaEIIjJhcoGxFDNCUoKSorLB0dIjJFNik6OzwhUWQ0RUc4MXY3TD0/A0NYSU4vEmtOH/xAAaAQACAwEBAAAAAAAAAAAAAAAABAIDBQEG/8QAOhEAAQMCAggDBgQFBQAAAAAAAQACAwQREjEFITJBUWFxsROBkRQiQsHR8CNSoeEVcoKSsjNDU2Ki/9oADAMBAAIRAxEAPwC8KKKKEIooqMxzSW2sV2rueOIHhttkzeio8ZvUDQhSdFIj678JBy90sfOIJ8u9K+pruwg/3ojrguPsjoQnqikZtduED+9E9UFx/wBOlPHde8Ema27tGnxuTblD3ZL6t/nqyNmM2uB1UHuwi9rq2MSxqG3Gc0ir5uLHqUbzSrfayOIgiz/WkOX0V++qll1hWueZaVyeJ2MyessRnXkayLUfBm+Yn460WRUzNp1yk3yTu2RZP11pZdy8ZSg6IwF7xv76jJpHfy3dvSZm9ppUGs61/Rz/ADY/x1lTWdac6Tj5Cfjpps8DdmwS5ildndMfIUchUNFrFsjxZ1642/lzqZw7Gre4TlIpFKglSWzTeACdz5HgRVrahjsiqzC4ZheoyyHNGZT0qxX2VJWulF3FwmZh0Pk47W399RUuNWynJriAHo5WP761JNKbMf3iP1En2CuOfG7at52XQ142bp9stZDDdPED+tGcvot99NOF6QQXPvTgt8U+K4+SePWN1UhJpjZD+8L6lkPsWtZtNbMHdNvHOEl7vFpOSCmdk4A9UwyWZuYv5LomiqbwLXZDFksswlT9ZZBIB5mK+N1HtFO9trYwt1DC8iGfM20rDrBFZskWA5g9CnmPxjK3VNtFKi61cLJI92w7vOwHqOWRqRw3TSxuSFgu7d2PBRKm380nPuqpWKaooooQiiiihCKKK0cbxVbS3luHVmWGNpCq5bRCAk5ZkDgKELerlqHRt8Uxu5t7udlk5S4zfZ2yeSc+KoJAUbIOXMABkKdW8JfxjlYeLzZ3OTev8llSPc4liF9iT4hh9pNHI5zHJRtKq/kxG2bFNk5gEnMcTXCujPWrIsdSOHxj8py0p6Wk2R6ggGXbW3LqlwqNdp4dlR8J55lHrJcClOHR/Sa68uSSEHnaWKDtWLxu6tiHUDdTnavr9dr9USTnz5tIU+2q9e8q3E3cFs3Wj2jkXlvDu5luppO6NzUdcYlo1EPFh5XzItye+R1FNeF6gMPiyMzTznnDOI07IwGHzqbcM0Aw+2y5GzgBHwmQSN8+TabvouOK5fkFSTaTYaxyssFM3ndn+qu37aw/0Pf3R/N8EiiHMTbOPpXDbJ7K6RRdkZLuHQNw7BX2jEua1zZFqTxWc5vFDF1yQqOyHOpO38HW8PvlxbL1cq/8groCijEVyypG38G9v7S9A9CAnvaQeypCHwcrceXdzH0Y419pNW9RRiKLBVWng72PPPdHqaEf8s1mHg+YdzyXZ/1Yv+lVnUVzEUWCrWPwf8NHFrluuVPsjFb8OpHClyzgdsvjTS7+vZYU90UXK7YJKfU1hJ/umXVNcD/mVqXWovC3GSxyx+dJmP8AE2hVgUUXKLKprzwdbQ+9XNwnpiOTd6glQ954OEgH5G9Rj0SQsg7VdvZV40V3EVywVU6nLue0vbrDLy4aR4kVkTMyRAAKW5ORsmG6RfFyA3E8auCufrXSyCx0pu5rpisZaWIsAWCnZQAkLmcvEy3A8avHCNILe7XatZ4pgOPJurEZ/GAOa+urQoKQooooQitXFbETwSxHhLG8Z6nUqfbW1RQhUX4OtyPzyBgNpTFIMwMx5aP3hKuomqK0CPuLSi6g4CVrpAPNtcvH9FB21etVOzUwiiiiorqKK0rvGoITlLNGh6GdQezPOo+XTmzX+2B9FZG9i1eymmfrawnoCqnTRt2nAeYU7RS9/X+y/Sn9nL+GsZ1h2fx3/Zv91W+w1P8Axu9Coe1QfnHqEy0Upyay7UcBM3Uij2sK059akQ8iFz6Tovs2qtbourdlGe3dVmupxm9PFFV42syZz+RtlPreQ/RArPHpViUnvdoB1xSgdrMBVh0TUN27Dq4KA0hCdm56Ap8opawe6xFpF90RQpF8LIjbyyOWQDnnyplpCaHwnYSQehum45PEF7EdRZFIdjrMD35hZVFuz8mj79oNwDMc8tlm824EeenHGLkx28zjikUjDrVGI7xXPFZtTMYyLL1OhNHRVbJDIOQ5E7+y6SoqE0Mxg3VnFIxzcDYf0k3EnrGTfKrdxPGYLcD3RKke1nltHInpyHHnpoOBGLcsF8D2ymK13AkateSzWmIRzbXJSI+ydlthg2R6DlwrYNUdonpL/R9yWGbwtmjAbiyg+Kyg5bxx39JG7OrFwjWTb3NwkKJKpc5KzBcieYEKxIz6aojqGvGvUVq12hZ6dxMYLmWvfvdU3baNxYpj99DOzqvK3bZxlQ2aS5DeykZceapbSnVAtjbyXVlczB4V28myDbI8rZkTZIIG/hzVravJdrSK5PxmvT2yE1a+l6A2F2Dw9zT/AMJ6bJIKxWtBakfUZpfiV5cPHNKZ7aNM3aUgujNnyey/lMSVbcSRkCd3Pd1VB4N+H7NnczfpJlT1RRg+2Y1b9WqlFFFRmkeLe5bd5PheSnptw7N59VSa0uIaN645waLlUdpzerbaUwzodxkti55uaGUfNXf586vrKuZNZkB/IS7883Unnz8Vhv6cyxro7BMQ90W0Mw/tYo5PnorH212qi8J+FcgfjbiW7RRRSquS5faA200rSNygZyWIVwFzPE5EHid9Yxq5s/iyftDTPXmUkA7IzOW4Z5ZnozyOVOivqQA0SH1SxpYL3LB6KAj0Bsx/ZE9ckn2NWddC7Mf3dPWXPtaoy9xvEiSsVkF87OsneGUViEGLy8Xhh+Zn3K/tp3DUkXfOB/XftdLYoAbNiJ/p+tkwR6N2q8LeH9mh9oraiw2JfJijHUij2ClNtGcSfy77L0S4+qq0LoJcMPyl/L1DlCO+Sq3RMO3UD/0fkpCR3ww/4hOirlwGXVRlSnDq6izzkmnfrcKO4Z99TeF6Pw2xJhUgsMiS7sSM8/hE0nLHA0e48k/y2Hrf5Jlj5SfeaAOv7fNSNFFFKq9Q+mEmzYXJ/wBy4+cNn7aqPQ/AfdkzxnmhlYenkFjPznB9VNWnmn0ckc1pEjE7Ww0hIC+I4LbIGZO9cszlSdo3j81o7G2VWeRdjehc5Z7XigHjuHTwrNnkY6UcAvc6KpKiGhksML3G4vwsNfLemvVPjWxJJbPu2/HQH46jJ16yoB+Qam9M9ApL6dZUmVQECbLht2RJzXZ6dr/vmq25vJROZWzSXb2yQOTIfPazAGWyc99WloVZYiXWe7nJiZDlEx2mO0M0OQGScx4582VdhcHt8Mi6hpKB1LL7dE8NJGR13Nt2r781XGkujr2M3JSENmoZWXPIqSRwO8HMEZearX0Bw+2FrDNBEquygMxGb7a+LJ4x3gbQO4ZCsmlehseIGMu7IYyRmoBJQ5Erv4bxuO/LfuOdTWHWKQRpFENlEAAH3nnJO8npNXRQYJCd25ZekNLCqpGMucfxW1D976jy1rn3VTvxyYn4tye1wPtq1NP7sRYZdsf0Lp65ByY73FVjqgjzxm6PxY5++eMU1a8cT5PDhGOM0qL8mPORvpBO2nTtLAbqYU1alLHksGt92Rk5WQ/KlcL9FVp5pS1WXofC7ZQMmiijRh59gEH1g59edNtXOaWmxS4IIuEVXmsHEuUnWEHdGMz6b/cuXzjVgTShFLNuCgknzAZnuqnZrkzSPI3F2Ldpzy9XD1VoUEd3l53JOrfZobxS3p/Y7dizc8bI/qz2D3Pn6qsnU1ifL4RBmczFtwn5Dkr9BkpZxKw5a3lj+PG6jrKnZ78qweDliWcN3AfgvHKP9RWRv4adtV6Rb7wcp0Z92yuOiiistPIooooQiiiihCKKKKEIooooQiiiihCqfWngUUEkcsS7JmMrPvJBYbBzA5vKJqb1R4eq28k2Q2nkKA8+yiqcgegsx7BUrp/ou99AvJZcpGxZQSAGDABhmeB3A+qtzQvBWtLNIpMtvNmYAggFmJyzHHdlSbYrTl1tS9LLXh+imxF933sRvtckeWXZQetTAhLbi4VfHiIDHnMbbjn05MQfNm1S+guNi6s4zn48YETjzoAAfWuR68+ipu9tFmjeN/JdWQ9TAg+2kbVzo9c2dxcLMhWPZChvguyv4rJ0jZLH11YQWygjI5pVkjJ9HujefejN28wcx98k/wBfV4jrFfK+rxHWKYWIqG1Lx54jfv0Kw+dPn/LWtr2vDLd2tuvwYy3ypn2R3RjtqQ1GjOfED+tF3vOfsqE0r/OdJCp3iNox+xhVyPnA9tWsbikAQ92GK6srQO+9z3Ii4JIAnm2l8j7R8qrMql3YowZdzKQQfODmO+rgsLsTRJIvB1Ddozy9XCtTSEdiHjes2jfcFpUTpve8nZuBxkIjHyt7fRDVW9utNmsm6zaGP0nPryVfY1LFutN0bcMN+OtUVLsUluC3rdaT9U7e48fuLfgJFnRR6LLMh+Yp7adbdaRsSPuTSSzm4CVocz6eds3dSlaLtumKU2Kv2iiisZaKKKKKEIor7lXw0IRRWvPiMUflyRr6TqPaai7nTazTjOregGfvUZd9XMglk2Gk9AVW6WNm04DzU5RSZda0IV97ikfznZQfae6tEazZZDlDbBvMGdz9FRTrdE1bhfBYcyB80s7SFODbF6AqwaKW8Gxi+ldeVtFjjJ3sWKkDpCMcz2UyUlNC6F2FxHkQeyZjlEguL+YIRRRUBptj0llbcrCoZttV8YEqobMkkAjPycvXS7nBouU1DE6aQRszJsp+sc9wsa7UjKij4TMFHad1LsGsG19yrPJIoYjfECDJtjioTjlnwJ3ZZHOkZILrHbksfEgQ5Z7ykY6FHw5COP2DKqnzAWDdZK0afRb3lzpzgY3MnsOKtyGZXUMjBlPAqQwPURuNZF4jrFaWD4SlrCkMQOyg595JJzYk9JJzrdXiOsVcL71lvDQ44ct3RUXqK99xDrh+tPURgq8rj185+A9yf3ojHcTUpqROzf30Z6B9CYr/AD1G6uG5W7vpvjNn+0lkb+WnKYXmCXnP4KbrhafdX17t2xQ8Y3I+S3jDvLD1Uj3C1O6urrZuJI+Z02vWh+5zW1VNxQnlrWVTuwyjmtXTqbavSPiIi9ubfz1G2wrNpJJtXs5Px8vmgAeyvFuKtYMMTRyCrcbvJ5qRthSJrktygtLlNzRuy5+fxZE70an62FL+tex5TC5DlvieKT6XJnukNI1Au0pqHU4K2LS6EsaSL5LqrjqcBh3GstK+q/EOXwmzbnEQj/Ys0XsQU0VhlaigtJsQu4tgWcIkLZ5tx2SOHi5jtJypZkwrF5vLkKA83KogHqjqw6K0IK7wGgNjbfiRc90pLS+K67nm3AGwVdrq9u398uV+fK/tyrYj1XfHuSfMI/venaa8jTy3RfSZV9prUk0ktV43EP7RD7DTI0lXP2P0aPoqPYqVu1+pP1S/Dqvtx5UkrdRRf5a3oNX9mvGNm9KRz3AgVkn06s0/ttr0Edu8DKo+61m26jxElc9SoO0nPuqV9Jy/m/UfRctQx/l7/VTlvozax+TbxDzlAx7WzqRjjCjJQAOgDIdgpBfWg7e9WwJ87s3cqiviaW4lL73bbv8AJl9rNlUX6NrHa5Tb+Zw+pXW1tO3VGPQKwaKQ4ZcZfmVfSEC9281NYLDiIkBunhMe/aAHj8Dls7KgccuPnpaWh8MEmRh5B1z2V7KrGbYHeYTFWrimGpcwvFIM1cZHpHOCPOCAR1VtUVnEX1J1ri0hzcwqnwvVZObgrcZLAp3urLnIBwCDPNc+kjdv41aVnZpCixxKERRkFUZAf99PPWaiq44mx7KerdIz1hHinUNwy69UV9Br5QatWeqA1eS8hjuIKdwAvB+zuFb2Ka1tTseaXTdLRDulP21p4jd+5cdxE8MxiPa8Ezr35VK6no/zac9MqjsT/wCVPUo/FBS85/Dsm64FbGiU2xfRfrFl+cjZd+VYbgVgwx9m5hPRLH9dRW6RiYRyKyAbPB5rJjZzu5/81+5iK9W9eMbGV3P/AJr97E17t6PgHRHxFSltXjSiz5Wwuk4kwSZdaoWXvUV7tqk4o9obJ4NuPUdxpKXWmmJf1BX3KYWU/RTyr6mCSDvdqsmqc8HecqL6BuKPE2Xn/Ko31Fq46w3ZrUGSKgdIdGHu2BFzJGmWRjXepI59xHfnU9XiWZUGbkKOliFHaanFM+F2NmfQHuoyRtkbhdkk6LVbD8OWVuoIvtBrdh1c2i8RI3XIR9UCpC40xsY/LvLVeu4hz7Nqoi51t4VHxvEOXxElfsKoRTbtI1bs3nt2S4o6dvwhSMehFmv9gD1tI3cWyrfgwK3TyIIh1Rpn25Uj3OvvDF8k3D+jCB9d1qJuvCMth71azN6bxx9w2qXdPO/aeT1JVrYom5NHoFbarlw3dW6vtUyfCDkf3jDmPnMzN3LF9taM+t3GZc+StIogeBMUhYeuR8j2VQeamZGjMq9K+gVzldaV4/NuMzoP1Pc8XemR76gsZtsTMbSXNxK6qMztXDOcswOG0emuXbxUPHjyuPVdU0VWmoC9eTDHEjswjuHRNo57K8nE+yPNtOx9Zp40mgd7SdYSwkMbbOySGzG/IEdOWXrodqumY243BpNrm3RSdKumWnSWOSRgSTEZ7JPioOYvlvzPMPXu3Zo+Day7i3gMRAlb4DyMSVB5mHwwObMjLzjcGDQnQkyH3ZfeO8njoj7+O8SSdJPELwA9QCnjGTVHnv5L0H8LZREy1mto2QPjPyHH7u5YBiD3FvHLJGY3cZlDnu3kAjPfkRkRnzGpCiimhkvPvcHOJAsOHDkuXNcCGPGbvLdmUPqkgjJ7cyKbNUKfmMh6Z27o4qh9f1rsYqG/SQRN2F4/+WKntU65YcfPNJ9WMfZWhSbYSVRspjuK07c5TRnokT64rcua04BnLGOmRPrit1uSyXZrb0kTZvZwfj5/OAP215tzW/p1Ds3pPx0Ru4r/ACVHW5qLDiiaeQUnCzyOalrY1KW7VEWzVKW5pWQJhirzVfL7n0hvoDuEnugAedZlkX6G1V31QK3XufS1G4B5Y1/9xbqn1nq/qw5BZy1GZKnfCHxieJbWOKR0jk5YuEYrtlOSChsuIAY7vPVZ2Wgs8yq7yIocBhmWZsmAIz3cd/TVxa/cF5bDVmHG3lVj6EuUbfSMZ9VKGj10JLWFh8RQetBsnvU1TI8taCEnVyPjALUuQat1+HMT5lQDvJPsqRh0Ctl4iRut/wAIFMdFLGV53rMNRKfiUVDotapwhQ+lm/1ia3obKNPIRF9FFHsFZ6KrLicyqy9xzKM6+V9origitPGLflLeVBxaNwOvZOXflW5RXQbG66DY3WXwcsVzjurc/BaOZepwUfs2I+2rlrnXVRde5cfMSbkk90RZeYAyIPnRqK6KrQPFelYbi6SX1XxG8Mxb8iW2+RC/C4lS2fkZ78suG7z07UUVW1jW3whOT1c1Rh8V17Cw+/nmiiiippVUL4RttldWsnxoXX5khP8AzKlNW8OzhkP6xkbtkYexRWHwkY99if8AiB/AP2mpTRKLYw+1H+6Vvn+P/NWjRD3vJKVOS2bg1gwxNq5hHTLH9day3BrPonDt30XmLN81GI78q2icLCeRWWBdwHNTWsm1yaGTpDIfVky+1qWLdqsHTmy5SzYjjGVk9Q3N9Fj2VXNu1UUbsUIHDUraluGW/FTFu1Slu1Q1u1Sds9ckC6wqn9Z12YMaWZeKC2k9aBSPq10qGB3jgd46jwrmLXJ/5j/oxfzV0HoPiHujDrSTPMtBFmf1lUI/0lNYc494rVjyCy6W4X7qsbmH9JDIB6WySh9TBTXOugmNpHE8c0ioFYMu0wG5hvAz6CvfXUBFVu+oHDSxbO5AJJCiVNlc+YZx55DzkmqCA4WKjNEJW4SkeTSu1XjMvq2j7BWBtNbQf2ufUkn4asaPUVhY4pM3XM38oFZ49SWFA74HbzNPNl3MKr8FiVFAziVVkmntqOBdupPvIrA2sSDmSU+pB/NVwrqdwkf3Nf2tx/1K2otVuFrwsofXtt9ZjUvCjUhQxqkH1jRc0Uh6yo++sEmskfBgPrkH2LXQUGgmHp5Nla+uCNj2sDW7Fo7ar5FtbjqgiHsWjw4+Cl7FFw7rmr+vlxJuhgUnzB3PdlW7bJjVz71azAHnFuVX50gy766VLrGOIQdYUfdWnLj1up8aeEHzyp99WtixbLb+V1LwIWZgKk9X2rXEoMUgubqDZRXd3cyQnykf4KOTmS3RV91Gf1otP8TD+0X7627LEopwTDIkgG4lGDZE9OVTfFI0Xc0gdCrmvYdTSFsUUUVSrEUUUUIVOeEfF+Rs26JJx2rEf5alMLGzawAcBDCP3a1peEZ/4S1/zn/h1mwmXO1gPTDCf3a1qUGZSVVkF9uGqd1d2u1cSScyJl63P3KaXbhqfNXtlsWxc8ZHJ+SvijvDdtaNU7DCeepJQNxShMk8IdWVuDAqeojI9xqnZIDFI8bcUYqfknLP7auaq71gYbyc6zAeLKMj6aDLvXLsNJUElnlh3pmrZdodwUTbvUnbvULA9SUElaMjUmwqpNcLZ4j/AKUX81W5qHxLlcJVOeGWWP1MRKP4p7Kq3TjDfdmNRwA5cqIEzHEbQ3nvzpo8HLE8mu7cniI5QPRLI/1o68/PtFa8WyFd1Y7m5WJGeQhVUZkngAKyV5liDqVYBlYEEEZgg8QRz0uLX15K43tqSxc6yLVfJ5R/RTIdrkVGy60lO6K3Yn9ZwO5VNNUOjlsnk28I/wBNT7RW9FCq7lAUfqgD2Vp+NQsyiLurrdkj4dU7N4HQfVI6ad3knvVkT8mZh3AVlXGsVfybVF87KR9eSnYmjKuGthGxA3zufmuimkO1KfKwSUbPF5eMsUXVsD6qse+sb6G30vvt6eoNKR2eKKdZLhV8plHWwHtrXfGYBxmiHXIn31JtfN/tsaOjR+6iaWL43E9XJSXVcrb5bh2PmQe1mNbUWrG2HF5j8pB7EqUudNLOPjOp9AM/1QRUZc6zbZfIWV/kqo+k2fdTDZdKS5YvS3yCpMdDHnb1utyDQCzXjGW9KRz7CBUzh+GRW67MKBFJzIGe85AZnPzAUmtrGmc/kbRmXpJdifmLkO+nWzuDJGjlShZQxVvKXMZ5HzilKxlWxo9ocbH/ALX/AEumKZ1O4nwhlyt8lmooqrtYN3Pa4lFcKTshUMe87OSnKVPXnv8AM4rJkk8NuJbdDRmrl8IOsbEjmRuVnyyhFLMQqqCSSQAAOJJPAUorrKikuo4LaN5Q7hOUz2Rv4lVIzYDjvy3A0p3GJXmOS8lEOThXIlczsKM9zSt8NugZdQ4mnzRfQuGwGa+PKdxkYDPLnCD4I7zzmqhI6Q+5qHFaD6Onooz7ScUhGpoOXMkffVInhGf+Etf85/4dYdH3/Mrb/Ih/hrWTwjG/NbUf76Q9kY++tXAX/M7f/Ji/hrW9o4ayvJVmQWzICxCrvJIAHSSchVwYdZiGJIxwRQvXkN59Z31XehGG8tdByPFiG0fSO5B25n5NWZVukJNYYNyhRs1FyKi9JMJ9027oPK8pPTXh27x66lKKzmuLSHDcnXNDhYqloWy3HiKkYJKkdOcF5GblkHiSnf5n4nt4/OqEgkr0TXCRgeN6xS0scWlLVknKaTxfqKG+Zasw78q8aKZYbpQ0PkpK8kY9G4XlIR87kxWbRgbWkrH4sTf/AKyr9tYddERtcRtLtOJVW+XbSAg/NZB6q87N/quHVbkQ/CBXQFFeIJxIqupzVgGB6QwzHcRXullNQOkF7exuPckMciZbyT421mcxltruyy6agJr/ABh+EQT0Vi9rsafaitI9KbbD4uVu5Ai7wo4u5HMijex4eYZ7yKfhrBG0DwmnmQT80pJTF5vjcOh/ZKRw3GJPKkZf9WNP4e+vn9Q72X365Hrklk+zKl3EPCOjDZW9m7L8aWVUJ+Sqtl86iw8I6MsBPZuq87RzByPksi5/Opn+KTDYa1vRoVPsEZ2nE9SmmLVUvw5yfRjA9rGtuPVfbjjJMfXGP5Kl9F9MbXEoy9pJtbOW0hGzImfDaU8AekZg9NTVUu0rWHN/b6KxtBTjJvdLltq+s04oz+m7HuXIVL2mDQRe9Qxp1IoPblnW5RSslVNJtvJ8ymGQRs2WgeSKKKTNG9adtfX01nGCrIWEblgVm2M9vYGW7LIkDfmATuyypeytTnWjjOCxXcRinXNTvBG5lPMynmNbN1dJEjPKyoijNmchVUDnYncBSpca3sKTPO8U5fFjmfsKpkaLXFlJjyxwc02ITJhOERWsYigUKo39JJ52Y85OXGtyq7OvjDNrLanyz8rkd3X5WfdT3huJR3MSTQOHjkG0rLwI9oOYIIO8EEGjDYIc8vcXONyVUvhHv+Rsx0yTHsWP7608Dk/M7f8AyYvqLWx4SJ8Sx9K49kFSWq/BfdKW7MPycUUTN0FtgbK9ozPmHnrVoHhmJx3BZ1W0us0cVYeh+Ee57ZdoZPJ47dIzHir6hl686nKKKUe8vcXHemWtDQGhFFFFQUlq4nhy3ETRycGHrB5iPODvqpr2ye3laKTylPHmI5iPMRVx1BaV6Ni7jzXISoPFPSOdW83QeY+unqSo8N2F2R/RK1MOMXGYVK6Gv/8Akb+eNx+4T7qYdeeF8pYJKBvglU/JlGw30uTpS0YmMWkoVwQSzxkHcQTbkAfOAFWxpthfunD7mIDMtExUfrJ+UT6SCkag/jE8z3TsAvCBy+SyaqMTNxhFqx4ohiP+izRr9BV7abaqjwd8S27KeHPfFMGy6FmQZd8TdtWvVJzXQsF/fJBE8sp2UjVnY9CqCWPYK50sLW40pxVjIxSFfGOW8QwhslRBwLkn1ks3NlVx63JmXBrsrnmURd3Q00at9Emq/wBUllngmIPFmJjIQWUkNsxRxuoBG/4UnaaL4WlynGzxJGsva5A9VaeEaD2VogSG1hAAy2mjV3PnZ3BYmo3S/QbDJome7hiiyGXLRgQuDzZFB456AQ3VSjo7rKa1tjE8ZmcMSrNIcgpy3NuJORz7eas+E4FdYzKJ7xmWAcMhsgj4sKngOl9/rPBUVOLY1nstw6EdC5zql2GMb97ug58/1VYq74DiUUtvMJoTkyuuaiWAsVkR1Pkt4pBB4EKRzV1DFKHUMpzVgCD0gjMHsNc8a844o7u2tbZABDDvVcydqVyQDzliAp3/ABhV/YRbGK3hjbykijQ9aIqnvFNm9hfNYT8GM4L4d187c1t0UUVFRUFp3ivuXDrqYHZZYXCnodxycf0nWuXcNt57ZI7+E5COfZDD4MiBXXMc6nMj1EHjV3+EBjYiw9IAfGuJRu/Uh8dj88x0nWyWy4CYXmhDtE0uRkTa5UnlEGWeee5VypqCPGDfgs2vqzT4LC93AHpvKadbekfurAIZ4N0dzJDtgb8hsyMyHqljA61qC1WatLWe1S7uhyxkLbKEkIgRivjAZbTEqTkd2RG6vWqIJieG3eF3DZZESxniyhyPGUc4WVVOXPyhHPUNJqwxrDmb3GXZfjW02W10Zxkqx7DSVRG97MDHWK0mkA3IunfT7V5ZtYzPBbxxSxRtIrRKEP5MbTBgu5gVBG+tXwdscZ4Li2Y5iJlkTzCXaDgebaQHrc0p+49I5gYmS7KyKyMJFRVKsCrBncADcTvzqytUmrh8Kjke4KmebZBVTmqIuZC7XOxJzOW7cMqrpopImFsjr8FJ7g43ASx4SPk2PpXHsgqzdW9ksWF2ewMtq3hduks8akk+zqAqsvCR8mx9K49kFWpoD/5XY/8AC238FKdadVlURrU9RRRXVxFFFFCEUUUUIXMOnGJe5NJJJ3DZR3EMh3bygWMnIHjmueVWemtrCyB+cjqMU+fUfEp5xzRO0vh+d28UpAyDMo2wOOSuPGUdRpLxbUHh0ikwK8T8QOVdk6jtEnLzg9tcwBx1qQeWjUkTUfikcWLXMETZxTLJyZ3ja5GTajOR3+9lzV91zAkRwXHYtpTGsMsWYJz/ACciqshDc4Ku++ukP6ftv8RB+2i/FUZG2dZDXXF17xnCkureWCTyJUZDlxAYZZjzg5EdVUHoZpDLo3fzWt+p5CQgOQMxuzEc8Y+EhBII45edcqvn+n7b/EQftovxVDaTYNh2Kx8ncvC5XPZdJoxKmfHYYE7vMcweiojmulR+EW2CO3KwSWrE+MA04IXn96kbxeojd5q9aVa27CxjJSVLiXIhYoWD7xw23XNUXp359ANIt3qBgLHksSQLzB0jYgeksoB7BW9hOpPDYWBu74TZfA5SKBD15OWI6mFcaxjclbLPLKbyOJ6m6XdWGjs2MYm2IXeZjjk5VmyyV5gQY40z+CvikjmVQOcV0JUTYYhZQRrFDLbRxoMlRZYgoHmG1/8AdbH9P23+Ig/bRfirp1qoLeorQ/p+2/xEH7aL8VYm0psxxu7Yf+oh/FUbLt0vazNXIxiOLZlEUkLNkzKWUq4G0pAII3qpB6+mk2x8HBR7/esfNHCB9JnPsq0v612f+Ltf/cQ/irG+mtgON7aD/wBRD+KpAlcsEs6E6oIsLuzcR3Ekn5NkCMir5RGZLA+MMhwyG/fzU/1AHT/Dv8da/t4/vry2sTDR/frb9qp9lcNyuphopXuNaGGIPGvYT6JZ/qKahr3XphceezJLL/lwsM+rlNmixRdLHhI+TY+lceyCrS1fNnhVj/wsHdGoqgNa+seHF/c4gjkQQmUkybGZ5Tk8sgpOWWx089Xzq0fPCbL/ACIx2DL7KtbkoFM1FFFdXEuY9pJLBNycaKw2Q28kHecunqrR/rbc5ZmBAN/Enm9dSeL4bFJIzSIWYAAeOyeLlzZbjvzrV/oWD9F+/elHtnLjhOr75JV7Zy44Tq++S1zpZcgAmBN5AAzOe/huzr6NLLnLPkUy3c558shx47xurZOC24O6PcDu/Lv2+b/+0Ng8HNHmN39u9QwVPH7/ALVDBUfm7fRYP60XP6BO09BPxugGvSaT3BGfJRjdtZEnPLPLPju9fRWZsJgHBM/9Z/N0/wDe6hcJh+JkeHvz8ObI1zBU/m+/7V3BP+bt9Eg6f6G/0tIs0mUMsabJK5kMoJZQ2ee8Ztw+N1Ul3Gou7MfKwPHJH0ePygy45qF378+GdXm2FQ8yZ/6zVL4TCqIVQZKGOW8nmGe88d+dXQCZr7yG4++QVjGy394/fouWv9mk3AyxDr5T8Nehqxm/Sw/vPw11BieAQXPvsYJ+MNzj5Q3+o7qVL7VuwzMEoP6sgyPzl49lbMfsrtoWKrf47ctaowar5/0sP7z8Nff9lk/6aH95+GrVutGbqLyoWI6U8cfRzPdUbIxXcwKnoYEe2m20cDtnX5pc1Mrc+yr3/ZXP+mh/efho/wBlc/6aH95+GrBFxR7oqXsMfBR9rekAaq5eeeL1Bz9lfRqsk554/UrH7qf1lLblBJ6BvPdW/a6PXUvkwv1sNgdrZVw0cLdruuipldl2VYnVc3+IX5jffXz/AGZHnuB6oz+KrsstXMjb55VUdCAse05AdhpqwrRmC23xoC3x28Z/UTw9WVKyGkZkLnzV7PaHZm3oqOwLwfpp8mlnMSdJi8Y+ipfP1nL11PR+DXD8K9lPVEg9rGrnorPcQTcCycaCBrN1U0Xg4WXwri6PUYV9sZrYXwdsOH9pdHrli+yKrRoqKkkTDtSWFQsG5AyEb/ysjuvrTMKeoiniCBUUKihVUABVACgDgABuAr3RQhFFFFCEUUUUIRRRRQhFFFFCEUUUUIRRRRQhFeSoO4jPr30UUIWB8LhPGKM9aKfsoXCoRwijHUi/dRRUsTuK5hHBZ1jC+SAOoZV6ooqK6iiiihCKKKKEIooooQiiiihCKKKKEL//2Q=="/>
          <p:cNvSpPr>
            <a:spLocks noChangeAspect="1" noChangeArrowheads="1"/>
          </p:cNvSpPr>
          <p:nvPr/>
        </p:nvSpPr>
        <p:spPr bwMode="auto">
          <a:xfrm>
            <a:off x="155575" y="-1104900"/>
            <a:ext cx="1981200" cy="2305050"/>
          </a:xfrm>
          <a:prstGeom prst="rect">
            <a:avLst/>
          </a:prstGeom>
          <a:noFill/>
        </p:spPr>
        <p:txBody>
          <a:bodyPr vert="horz" wrap="square" lIns="91440" tIns="45720" rIns="91440" bIns="45720" numCol="1" anchor="t" anchorCtr="0" compatLnSpc="1">
            <a:prstTxWarp prst="textNoShape">
              <a:avLst/>
            </a:prstTxWarp>
          </a:bodyPr>
          <a:lstStyle/>
          <a:p>
            <a:endParaRPr lang="cs-CZ"/>
          </a:p>
        </p:txBody>
      </p:sp>
      <p:pic>
        <p:nvPicPr>
          <p:cNvPr id="34826" name="Picture 10" descr="http://t3.gstatic.com/images?q=tbn:ANd9GcTAW75PlcZVLEK2_un1rymywq9nO7Z7mxhQzQtg4LTzYzRQtf7_"/>
          <p:cNvPicPr>
            <a:picLocks noChangeAspect="1" noChangeArrowheads="1"/>
          </p:cNvPicPr>
          <p:nvPr/>
        </p:nvPicPr>
        <p:blipFill>
          <a:blip r:embed="rId2"/>
          <a:srcRect/>
          <a:stretch>
            <a:fillRect/>
          </a:stretch>
        </p:blipFill>
        <p:spPr bwMode="auto">
          <a:xfrm>
            <a:off x="5929322" y="4429132"/>
            <a:ext cx="2209800" cy="206692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Podmíněná pravděpodobnost</a:t>
            </a:r>
            <a:endParaRPr lang="cs-CZ" dirty="0"/>
          </a:p>
        </p:txBody>
      </p:sp>
      <p:sp>
        <p:nvSpPr>
          <p:cNvPr id="3" name="Zástupný symbol pro obsah 2"/>
          <p:cNvSpPr>
            <a:spLocks noGrp="1"/>
          </p:cNvSpPr>
          <p:nvPr>
            <p:ph idx="1"/>
          </p:nvPr>
        </p:nvSpPr>
        <p:spPr/>
        <p:txBody>
          <a:bodyPr/>
          <a:lstStyle/>
          <a:p>
            <a:pPr>
              <a:buNone/>
            </a:pPr>
            <a:r>
              <a:rPr lang="cs-CZ" dirty="0" smtClean="0"/>
              <a:t>	Podmíněná pravděpodobnost libovolného jevu </a:t>
            </a:r>
            <a:r>
              <a:rPr lang="cs-CZ" i="1" dirty="0" smtClean="0"/>
              <a:t>A</a:t>
            </a:r>
            <a:r>
              <a:rPr lang="cs-CZ" dirty="0" smtClean="0"/>
              <a:t> za podmínky, že nastal jev </a:t>
            </a:r>
            <a:r>
              <a:rPr lang="cs-CZ" i="1" dirty="0" smtClean="0"/>
              <a:t>B</a:t>
            </a:r>
            <a:r>
              <a:rPr lang="cs-CZ" dirty="0" smtClean="0"/>
              <a:t> je dána:</a:t>
            </a:r>
          </a:p>
          <a:p>
            <a:pPr>
              <a:buNone/>
            </a:pPr>
            <a:endParaRPr lang="cs-CZ"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21505" name="Object 1"/>
          <p:cNvGraphicFramePr>
            <a:graphicFrameLocks noChangeAspect="1"/>
          </p:cNvGraphicFramePr>
          <p:nvPr/>
        </p:nvGraphicFramePr>
        <p:xfrm>
          <a:off x="1071538" y="3571876"/>
          <a:ext cx="6572296" cy="2271722"/>
        </p:xfrm>
        <a:graphic>
          <a:graphicData uri="http://schemas.openxmlformats.org/presentationml/2006/ole">
            <mc:AlternateContent xmlns:mc="http://schemas.openxmlformats.org/markup-compatibility/2006">
              <mc:Choice xmlns:v="urn:schemas-microsoft-com:vml" Requires="v">
                <p:oleObj spid="_x0000_s21511" name="Rovnice" r:id="rId3" imgW="1270000" imgH="419100" progId="Equation.3">
                  <p:embed/>
                </p:oleObj>
              </mc:Choice>
              <mc:Fallback>
                <p:oleObj name="Rovnice" r:id="rId3" imgW="1270000" imgH="4191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1538" y="3571876"/>
                        <a:ext cx="6572296" cy="22717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5"/>
                                        </p:tgtEl>
                                        <p:attrNameLst>
                                          <p:attrName>style.visibility</p:attrName>
                                        </p:attrNameLst>
                                      </p:cBhvr>
                                      <p:to>
                                        <p:strVal val="visible"/>
                                      </p:to>
                                    </p:set>
                                    <p:anim calcmode="lin" valueType="num">
                                      <p:cBhvr additive="base">
                                        <p:cTn id="7" dur="500" fill="hold"/>
                                        <p:tgtEl>
                                          <p:spTgt spid="21505"/>
                                        </p:tgtEl>
                                        <p:attrNameLst>
                                          <p:attrName>ppt_x</p:attrName>
                                        </p:attrNameLst>
                                      </p:cBhvr>
                                      <p:tavLst>
                                        <p:tav tm="0">
                                          <p:val>
                                            <p:strVal val="#ppt_x"/>
                                          </p:val>
                                        </p:tav>
                                        <p:tav tm="100000">
                                          <p:val>
                                            <p:strVal val="#ppt_x"/>
                                          </p:val>
                                        </p:tav>
                                      </p:tavLst>
                                    </p:anim>
                                    <p:anim calcmode="lin" valueType="num">
                                      <p:cBhvr additive="base">
                                        <p:cTn id="8" dur="500" fill="hold"/>
                                        <p:tgtEl>
                                          <p:spTgt spid="215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Skříňka má tři zásuvky. V první jsou 2 zlaté mince, ve druhé jedna zlatá a druhá stříbrná, ve třetí 2 stříbrné mince. Zvolíme náhodně jednu zásuvku, z ní vytáhneme naslepo jednu minci. Jaká je pravděpodobnost, že v zásuvce zbude zlatá mince, jestliže vytažená mince byla stříbrná?</a:t>
            </a:r>
            <a:endParaRPr lang="cs-CZ" dirty="0"/>
          </a:p>
        </p:txBody>
      </p:sp>
      <p:pic>
        <p:nvPicPr>
          <p:cNvPr id="33794" name="Picture 2" descr="http://t1.gstatic.com/images?q=tbn:ANd9GcQUx_A5rtXtVq8i6QnHLKs7OpirDQsjDuIPcT3567FmghFAEnCaMA"/>
          <p:cNvPicPr>
            <a:picLocks noChangeAspect="1" noChangeArrowheads="1"/>
          </p:cNvPicPr>
          <p:nvPr/>
        </p:nvPicPr>
        <p:blipFill>
          <a:blip r:embed="rId3"/>
          <a:srcRect/>
          <a:stretch>
            <a:fillRect/>
          </a:stretch>
        </p:blipFill>
        <p:spPr bwMode="auto">
          <a:xfrm>
            <a:off x="5857884" y="4714884"/>
            <a:ext cx="2428875" cy="18859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a:t>
            </a:r>
          </a:p>
          <a:p>
            <a:pPr>
              <a:buNone/>
            </a:pPr>
            <a:r>
              <a:rPr lang="cs-CZ"/>
              <a:t>	</a:t>
            </a:r>
            <a:r>
              <a:rPr lang="cs-CZ" smtClean="0"/>
              <a:t>V </a:t>
            </a:r>
            <a:r>
              <a:rPr lang="cs-CZ" dirty="0" smtClean="0"/>
              <a:t>osudí je 9 bílých koulí a jedna červená. Vytáhneme jednu kouli, vrátíme ji a přidáme jednu kouli téže barvy; pak táhneme podruhé. Jaká je pravděpodobnost, že v obou tazích vytáhneme červenou?</a:t>
            </a:r>
            <a:endParaRPr lang="cs-CZ" dirty="0"/>
          </a:p>
        </p:txBody>
      </p:sp>
      <p:pic>
        <p:nvPicPr>
          <p:cNvPr id="32770" name="Picture 2" descr="http://t2.gstatic.com/images?q=tbn:ANd9GcSIyxo2TXt0J65wMa4DdY5Nq8jiFAEe_ZYdCiUS3BkhGoVyfMTDXA"/>
          <p:cNvPicPr>
            <a:picLocks noChangeAspect="1" noChangeArrowheads="1"/>
          </p:cNvPicPr>
          <p:nvPr/>
        </p:nvPicPr>
        <p:blipFill>
          <a:blip r:embed="rId2"/>
          <a:srcRect/>
          <a:stretch>
            <a:fillRect/>
          </a:stretch>
        </p:blipFill>
        <p:spPr bwMode="auto">
          <a:xfrm>
            <a:off x="6143636" y="4500570"/>
            <a:ext cx="2143125" cy="214312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a:t>
            </a:r>
          </a:p>
          <a:p>
            <a:pPr>
              <a:buNone/>
            </a:pPr>
            <a:r>
              <a:rPr lang="cs-CZ" dirty="0" smtClean="0"/>
              <a:t>	V prvním osudí je 12 bílých  7 červených koulí, ve druhém 13 bílých a 17 červených koulí. Náhodně zvolíme osudí a  z něho vytáhneme jednu kouli. Jaká je pravděpodobnost, že tažená koule bude bílá?</a:t>
            </a:r>
          </a:p>
          <a:p>
            <a:pPr>
              <a:buNone/>
            </a:pPr>
            <a:endParaRPr lang="cs-CZ" dirty="0"/>
          </a:p>
        </p:txBody>
      </p:sp>
      <p:pic>
        <p:nvPicPr>
          <p:cNvPr id="31746" name="Picture 2" descr="http://www.mtr-reklama.cz/web/o_osudi/osudi_male.jpg"/>
          <p:cNvPicPr>
            <a:picLocks noChangeAspect="1" noChangeArrowheads="1"/>
          </p:cNvPicPr>
          <p:nvPr/>
        </p:nvPicPr>
        <p:blipFill>
          <a:blip r:embed="rId2"/>
          <a:srcRect/>
          <a:stretch>
            <a:fillRect/>
          </a:stretch>
        </p:blipFill>
        <p:spPr bwMode="auto">
          <a:xfrm>
            <a:off x="5857884" y="4286256"/>
            <a:ext cx="2286016" cy="207170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Základní pojmy</a:t>
            </a:r>
            <a:endParaRPr lang="cs-CZ" dirty="0"/>
          </a:p>
        </p:txBody>
      </p:sp>
      <p:sp>
        <p:nvSpPr>
          <p:cNvPr id="3" name="Zástupný symbol pro obsah 2"/>
          <p:cNvSpPr>
            <a:spLocks noGrp="1"/>
          </p:cNvSpPr>
          <p:nvPr>
            <p:ph idx="1"/>
          </p:nvPr>
        </p:nvSpPr>
        <p:spPr/>
        <p:txBody>
          <a:bodyPr/>
          <a:lstStyle/>
          <a:p>
            <a:r>
              <a:rPr lang="cs-CZ" dirty="0" smtClean="0"/>
              <a:t>jev;</a:t>
            </a:r>
          </a:p>
          <a:p>
            <a:r>
              <a:rPr lang="cs-CZ" dirty="0" smtClean="0"/>
              <a:t>jev jistý, jev nemožný;</a:t>
            </a:r>
          </a:p>
          <a:p>
            <a:r>
              <a:rPr lang="cs-CZ" dirty="0" smtClean="0"/>
              <a:t>pokus;</a:t>
            </a:r>
          </a:p>
          <a:p>
            <a:r>
              <a:rPr lang="cs-CZ" dirty="0" smtClean="0"/>
              <a:t>množina výsledků pokusu;</a:t>
            </a:r>
          </a:p>
          <a:p>
            <a:r>
              <a:rPr lang="cs-CZ" dirty="0" smtClean="0"/>
              <a:t>počet možných výsledků pokusu;</a:t>
            </a:r>
          </a:p>
          <a:p>
            <a:r>
              <a:rPr lang="cs-CZ" dirty="0" smtClean="0"/>
              <a:t>počet příznivých výsledků pokusu;</a:t>
            </a:r>
          </a:p>
          <a:p>
            <a:r>
              <a:rPr lang="cs-CZ" dirty="0" smtClean="0"/>
              <a:t>pravděpodobnost jevů.</a:t>
            </a:r>
            <a:endParaRPr lang="cs-CZ" dirty="0"/>
          </a:p>
        </p:txBody>
      </p:sp>
      <p:pic>
        <p:nvPicPr>
          <p:cNvPr id="12290" name="Picture 2" descr="http://t2.gstatic.com/images?q=tbn:ANd9GcRxy18t2s6H0ximR7dP6DWG8LQWCMUpHaMP1JVoKIm4vFpYitLR"/>
          <p:cNvPicPr>
            <a:picLocks noChangeAspect="1" noChangeArrowheads="1"/>
          </p:cNvPicPr>
          <p:nvPr/>
        </p:nvPicPr>
        <p:blipFill>
          <a:blip r:embed="rId2"/>
          <a:srcRect/>
          <a:stretch>
            <a:fillRect/>
          </a:stretch>
        </p:blipFill>
        <p:spPr bwMode="auto">
          <a:xfrm>
            <a:off x="6286512" y="1285860"/>
            <a:ext cx="2124075" cy="21526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lstStyle/>
          <a:p>
            <a:pPr>
              <a:buNone/>
            </a:pPr>
            <a:r>
              <a:rPr lang="cs-CZ" dirty="0" smtClean="0"/>
              <a:t>	Ve třídě je 40 studentů, z toho 25 chlapců. Na TV chodí ze třídy 14 studentů, z toho 5 dívek. Jaká je pravděpodobnost, že náhodně vybraný chlapec chodí na TV?</a:t>
            </a:r>
            <a:endParaRPr lang="cs-CZ" dirty="0"/>
          </a:p>
        </p:txBody>
      </p:sp>
      <p:pic>
        <p:nvPicPr>
          <p:cNvPr id="35842" name="Picture 2" descr="http://images.google.com/images?q=tbn:ANd9GcQ7j8C_gKpETmj1uD8_XDBJFNUs6qb0nwH2LKQalbv9YkMWMyGDOssUiZc:http://clil.nidv.cz/images/pr-13.jpg"/>
          <p:cNvPicPr>
            <a:picLocks noChangeAspect="1" noChangeArrowheads="1"/>
          </p:cNvPicPr>
          <p:nvPr/>
        </p:nvPicPr>
        <p:blipFill>
          <a:blip r:embed="rId2"/>
          <a:srcRect/>
          <a:stretch>
            <a:fillRect/>
          </a:stretch>
        </p:blipFill>
        <p:spPr bwMode="auto">
          <a:xfrm>
            <a:off x="5072066" y="4013642"/>
            <a:ext cx="1928826" cy="191568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Děkuji za </a:t>
            </a:r>
            <a:r>
              <a:rPr lang="cs-CZ" dirty="0" smtClean="0"/>
              <a:t>pozornost</a:t>
            </a:r>
            <a:br>
              <a:rPr lang="cs-CZ" dirty="0" smtClean="0"/>
            </a:br>
            <a:r>
              <a:rPr lang="cs-CZ" smtClean="0"/>
              <a:t>Marta Šíbová</a:t>
            </a:r>
            <a:endParaRPr lang="cs-CZ" dirty="0"/>
          </a:p>
        </p:txBody>
      </p:sp>
      <p:sp>
        <p:nvSpPr>
          <p:cNvPr id="3" name="Zástupný symbol pro obsah 2"/>
          <p:cNvSpPr>
            <a:spLocks noGrp="1"/>
          </p:cNvSpPr>
          <p:nvPr>
            <p:ph idx="1"/>
          </p:nvPr>
        </p:nvSpPr>
        <p:spPr/>
        <p:txBody>
          <a:bodyPr/>
          <a:lstStyle/>
          <a:p>
            <a:r>
              <a:rPr lang="cs-CZ" dirty="0" smtClean="0"/>
              <a:t>Zdroje:</a:t>
            </a:r>
          </a:p>
          <a:p>
            <a:pPr marL="0" indent="0">
              <a:buNone/>
            </a:pPr>
            <a:r>
              <a:rPr lang="cs-CZ" dirty="0" smtClean="0"/>
              <a:t>Calda, </a:t>
            </a:r>
            <a:r>
              <a:rPr lang="cs-CZ" dirty="0" err="1" smtClean="0"/>
              <a:t>Dupač</a:t>
            </a:r>
            <a:r>
              <a:rPr lang="cs-CZ" dirty="0" smtClean="0"/>
              <a:t>: Kombinatorika, pravděpodobnost a statistika; Prometheus;</a:t>
            </a:r>
          </a:p>
          <a:p>
            <a:pPr marL="0" indent="0">
              <a:buNone/>
            </a:pPr>
            <a:r>
              <a:rPr lang="cs-CZ" dirty="0">
                <a:hlinkClick r:id="rId2"/>
              </a:rPr>
              <a:t>http://</a:t>
            </a:r>
            <a:r>
              <a:rPr lang="cs-CZ" dirty="0" smtClean="0">
                <a:hlinkClick r:id="rId2"/>
              </a:rPr>
              <a:t>www.google.cz/imghp</a:t>
            </a:r>
            <a:endParaRPr lang="cs-CZ" dirty="0" smtClean="0"/>
          </a:p>
          <a:p>
            <a:pPr marL="0" indent="0">
              <a:buNone/>
            </a:pPr>
            <a:endParaRPr lang="cs-CZ" dirty="0"/>
          </a:p>
          <a:p>
            <a:pPr marL="0" indent="0">
              <a:buNone/>
            </a:pPr>
            <a:endParaRPr lang="cs-CZ" dirty="0"/>
          </a:p>
        </p:txBody>
      </p:sp>
    </p:spTree>
    <p:extLst>
      <p:ext uri="{BB962C8B-B14F-4D97-AF65-F5344CB8AC3E}">
        <p14:creationId xmlns:p14="http://schemas.microsoft.com/office/powerpoint/2010/main" val="4251811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Klasická definice pravděpodobnosti</a:t>
            </a:r>
            <a:endParaRPr lang="cs-CZ" dirty="0"/>
          </a:p>
        </p:txBody>
      </p:sp>
      <p:sp>
        <p:nvSpPr>
          <p:cNvPr id="3" name="Zástupný symbol pro obsah 2"/>
          <p:cNvSpPr>
            <a:spLocks noGrp="1"/>
          </p:cNvSpPr>
          <p:nvPr>
            <p:ph idx="1"/>
          </p:nvPr>
        </p:nvSpPr>
        <p:spPr/>
        <p:txBody>
          <a:bodyPr/>
          <a:lstStyle/>
          <a:p>
            <a:r>
              <a:rPr lang="cs-CZ" dirty="0" smtClean="0"/>
              <a:t>V pokusu, jehož všechny možné výsledky jsou stejně pravděpodobné, je pravděpodobnost jevu rovna podílu:</a:t>
            </a:r>
          </a:p>
          <a:p>
            <a:endParaRPr lang="cs-CZ" dirty="0" smtClean="0"/>
          </a:p>
          <a:p>
            <a:pPr>
              <a:buNone/>
            </a:pPr>
            <a:r>
              <a:rPr lang="cs-CZ" dirty="0"/>
              <a:t>	</a:t>
            </a:r>
            <a:r>
              <a:rPr lang="cs-CZ" dirty="0" smtClean="0"/>
              <a:t>		</a:t>
            </a:r>
            <a:r>
              <a:rPr lang="cs-CZ" u="sng" dirty="0" smtClean="0"/>
              <a:t>počet příznivých výsledků</a:t>
            </a:r>
          </a:p>
          <a:p>
            <a:pPr>
              <a:buNone/>
            </a:pPr>
            <a:r>
              <a:rPr lang="cs-CZ" dirty="0" smtClean="0"/>
              <a:t>		     počet všech možných výsledků.</a:t>
            </a:r>
            <a:endParaRPr lang="cs-CZ" dirty="0"/>
          </a:p>
        </p:txBody>
      </p:sp>
      <p:pic>
        <p:nvPicPr>
          <p:cNvPr id="11266" name="Picture 2" descr="http://images.google.com/images?q=tbn:ANd9GcS3WuKJaQgSoqBu3f76jeDFtEyEhlIGVP5A-ByLG_K29j-udu0q8a9ygg:http://www.szssumperk.cz/images/kost.png"/>
          <p:cNvPicPr>
            <a:picLocks noChangeAspect="1" noChangeArrowheads="1"/>
          </p:cNvPicPr>
          <p:nvPr/>
        </p:nvPicPr>
        <p:blipFill>
          <a:blip r:embed="rId2"/>
          <a:srcRect/>
          <a:stretch>
            <a:fillRect/>
          </a:stretch>
        </p:blipFill>
        <p:spPr bwMode="auto">
          <a:xfrm>
            <a:off x="7286644" y="5143512"/>
            <a:ext cx="1095375" cy="10953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normAutofit lnSpcReduction="10000"/>
          </a:bodyPr>
          <a:lstStyle/>
          <a:p>
            <a:pPr marL="514350" indent="-514350">
              <a:buFont typeface="+mj-lt"/>
              <a:buAutoNum type="arabicPeriod"/>
            </a:pPr>
            <a:r>
              <a:rPr lang="cs-CZ" dirty="0" smtClean="0"/>
              <a:t>Jaká je pravděpodobnost výhra pátého pořadí ve Sportce?</a:t>
            </a:r>
          </a:p>
          <a:p>
            <a:pPr marL="514350" indent="-514350">
              <a:buFont typeface="+mj-lt"/>
              <a:buAutoNum type="arabicPeriod"/>
            </a:pPr>
            <a:r>
              <a:rPr lang="cs-CZ" dirty="0" smtClean="0"/>
              <a:t>Házíme dvěma kostkami. Jaká je pravděpodobnost, že padne součet7? Jaká je pravděpodobnost, že  padne součet 11?</a:t>
            </a:r>
          </a:p>
          <a:p>
            <a:pPr marL="514350" indent="-514350">
              <a:buFont typeface="+mj-lt"/>
              <a:buAutoNum type="arabicPeriod"/>
            </a:pPr>
            <a:r>
              <a:rPr lang="cs-CZ" dirty="0" smtClean="0"/>
              <a:t>40 studentů má být náhodně rozděleno na 4 stejně početné skupiny. Mezi studenty je Adam a Eva. Jaká je pravděpodobnost, že budou oba ne stejné skupině?</a:t>
            </a:r>
          </a:p>
          <a:p>
            <a:pPr>
              <a:buNone/>
            </a:pPr>
            <a:endParaRPr lang="cs-CZ" dirty="0" smtClean="0"/>
          </a:p>
          <a:p>
            <a:pPr>
              <a:buNone/>
            </a:pPr>
            <a:endParaRPr lang="cs-C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Sčítání pravděpodobností</a:t>
            </a:r>
            <a:endParaRPr lang="cs-CZ" dirty="0"/>
          </a:p>
        </p:txBody>
      </p:sp>
      <p:sp>
        <p:nvSpPr>
          <p:cNvPr id="3" name="Zástupný symbol pro obsah 2"/>
          <p:cNvSpPr>
            <a:spLocks noGrp="1"/>
          </p:cNvSpPr>
          <p:nvPr>
            <p:ph idx="1"/>
          </p:nvPr>
        </p:nvSpPr>
        <p:spPr/>
        <p:txBody>
          <a:bodyPr/>
          <a:lstStyle/>
          <a:p>
            <a:pPr>
              <a:buNone/>
            </a:pPr>
            <a:r>
              <a:rPr lang="cs-CZ" dirty="0" smtClean="0"/>
              <a:t>    Pravděpodobnost sjednocení dvou navzájem se vylučujících jevů je rovna součtu jejich pravděpodobností:</a:t>
            </a:r>
          </a:p>
          <a:p>
            <a:pPr>
              <a:buNone/>
            </a:pPr>
            <a:endParaRPr lang="cs-CZ" dirty="0"/>
          </a:p>
          <a:p>
            <a:pPr>
              <a:buNone/>
            </a:pPr>
            <a:r>
              <a:rPr lang="cs-CZ" dirty="0" smtClean="0"/>
              <a:t>	</a:t>
            </a:r>
            <a:endParaRPr lang="cs-CZ" dirty="0"/>
          </a:p>
        </p:txBody>
      </p:sp>
      <p:sp>
        <p:nvSpPr>
          <p:cNvPr id="10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cs-CZ"/>
          </a:p>
        </p:txBody>
      </p:sp>
      <p:sp>
        <p:nvSpPr>
          <p:cNvPr id="1025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10251" name="Object 11"/>
          <p:cNvGraphicFramePr>
            <a:graphicFrameLocks noChangeAspect="1"/>
          </p:cNvGraphicFramePr>
          <p:nvPr/>
        </p:nvGraphicFramePr>
        <p:xfrm>
          <a:off x="571472" y="3786190"/>
          <a:ext cx="8286808" cy="857256"/>
        </p:xfrm>
        <a:graphic>
          <a:graphicData uri="http://schemas.openxmlformats.org/presentationml/2006/ole">
            <mc:AlternateContent xmlns:mc="http://schemas.openxmlformats.org/markup-compatibility/2006">
              <mc:Choice xmlns:v="urn:schemas-microsoft-com:vml" Requires="v">
                <p:oleObj spid="_x0000_s10257" name="Rovnice" r:id="rId3" imgW="2819400" imgH="228600" progId="Equation.3">
                  <p:embed/>
                </p:oleObj>
              </mc:Choice>
              <mc:Fallback>
                <p:oleObj name="Rovnice" r:id="rId3" imgW="2819400" imgH="228600" progId="Equation.3">
                  <p:embed/>
                  <p:pic>
                    <p:nvPicPr>
                      <p:cNvPr id="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72" y="3786190"/>
                        <a:ext cx="8286808" cy="857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51"/>
                                        </p:tgtEl>
                                        <p:attrNameLst>
                                          <p:attrName>style.visibility</p:attrName>
                                        </p:attrNameLst>
                                      </p:cBhvr>
                                      <p:to>
                                        <p:strVal val="visible"/>
                                      </p:to>
                                    </p:set>
                                    <p:anim calcmode="lin" valueType="num">
                                      <p:cBhvr additive="base">
                                        <p:cTn id="7" dur="500" fill="hold"/>
                                        <p:tgtEl>
                                          <p:spTgt spid="10251"/>
                                        </p:tgtEl>
                                        <p:attrNameLst>
                                          <p:attrName>ppt_x</p:attrName>
                                        </p:attrNameLst>
                                      </p:cBhvr>
                                      <p:tavLst>
                                        <p:tav tm="0">
                                          <p:val>
                                            <p:strVal val="#ppt_x"/>
                                          </p:val>
                                        </p:tav>
                                        <p:tav tm="100000">
                                          <p:val>
                                            <p:strVal val="#ppt_x"/>
                                          </p:val>
                                        </p:tav>
                                      </p:tavLst>
                                    </p:anim>
                                    <p:anim calcmode="lin" valueType="num">
                                      <p:cBhvr additive="base">
                                        <p:cTn id="8" dur="500" fill="hold"/>
                                        <p:tgtEl>
                                          <p:spTgt spid="102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Sčítání pravděpodobností</a:t>
            </a:r>
            <a:endParaRPr lang="cs-CZ" dirty="0"/>
          </a:p>
        </p:txBody>
      </p:sp>
      <p:sp>
        <p:nvSpPr>
          <p:cNvPr id="3" name="Zástupný symbol pro obsah 2"/>
          <p:cNvSpPr>
            <a:spLocks noGrp="1"/>
          </p:cNvSpPr>
          <p:nvPr>
            <p:ph idx="1"/>
          </p:nvPr>
        </p:nvSpPr>
        <p:spPr/>
        <p:txBody>
          <a:bodyPr/>
          <a:lstStyle/>
          <a:p>
            <a:pPr>
              <a:buNone/>
            </a:pPr>
            <a:r>
              <a:rPr lang="cs-CZ" dirty="0" smtClean="0"/>
              <a:t>	Pokud se jevy A, B nevylučují, platí:</a:t>
            </a:r>
            <a:endParaRPr lang="cs-CZ" dirty="0"/>
          </a:p>
        </p:txBody>
      </p:sp>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17409" name="Object 1"/>
          <p:cNvGraphicFramePr>
            <a:graphicFrameLocks noChangeAspect="1"/>
          </p:cNvGraphicFramePr>
          <p:nvPr/>
        </p:nvGraphicFramePr>
        <p:xfrm>
          <a:off x="285720" y="3357562"/>
          <a:ext cx="8572560" cy="1000132"/>
        </p:xfrm>
        <a:graphic>
          <a:graphicData uri="http://schemas.openxmlformats.org/presentationml/2006/ole">
            <mc:AlternateContent xmlns:mc="http://schemas.openxmlformats.org/markup-compatibility/2006">
              <mc:Choice xmlns:v="urn:schemas-microsoft-com:vml" Requires="v">
                <p:oleObj spid="_x0000_s17415" name="Rovnice" r:id="rId3" imgW="2197100" imgH="215900" progId="Equation.3">
                  <p:embed/>
                </p:oleObj>
              </mc:Choice>
              <mc:Fallback>
                <p:oleObj name="Rovnice" r:id="rId3" imgW="2197100" imgH="2159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20" y="3357562"/>
                        <a:ext cx="8572560" cy="10001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7411" name="Picture 3" descr="http://images.google.com/images?q=tbn:ANd9GcQP4ZZ_kFANN23MyiSVJzsWbGS_zJmNFI1Gni2Rr23tlgyxdKdH2eMzL5iT:http://www.pise.cz/blog/img/fyzmatik/124069.jpg"/>
          <p:cNvPicPr>
            <a:picLocks noChangeAspect="1" noChangeArrowheads="1"/>
          </p:cNvPicPr>
          <p:nvPr/>
        </p:nvPicPr>
        <p:blipFill>
          <a:blip r:embed="rId5"/>
          <a:srcRect/>
          <a:stretch>
            <a:fillRect/>
          </a:stretch>
        </p:blipFill>
        <p:spPr bwMode="auto">
          <a:xfrm>
            <a:off x="5214942" y="4643446"/>
            <a:ext cx="3286148" cy="17145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09"/>
                                        </p:tgtEl>
                                        <p:attrNameLst>
                                          <p:attrName>style.visibility</p:attrName>
                                        </p:attrNameLst>
                                      </p:cBhvr>
                                      <p:to>
                                        <p:strVal val="visible"/>
                                      </p:to>
                                    </p:set>
                                    <p:anim calcmode="lin" valueType="num">
                                      <p:cBhvr additive="base">
                                        <p:cTn id="7" dur="500" fill="hold"/>
                                        <p:tgtEl>
                                          <p:spTgt spid="17409"/>
                                        </p:tgtEl>
                                        <p:attrNameLst>
                                          <p:attrName>ppt_x</p:attrName>
                                        </p:attrNameLst>
                                      </p:cBhvr>
                                      <p:tavLst>
                                        <p:tav tm="0">
                                          <p:val>
                                            <p:strVal val="#ppt_x"/>
                                          </p:val>
                                        </p:tav>
                                        <p:tav tm="100000">
                                          <p:val>
                                            <p:strVal val="#ppt_x"/>
                                          </p:val>
                                        </p:tav>
                                      </p:tavLst>
                                    </p:anim>
                                    <p:anim calcmode="lin" valueType="num">
                                      <p:cBhvr additive="base">
                                        <p:cTn id="8" dur="500" fill="hold"/>
                                        <p:tgtEl>
                                          <p:spTgt spid="174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normAutofit fontScale="92500"/>
          </a:bodyPr>
          <a:lstStyle/>
          <a:p>
            <a:pPr marL="514350" indent="-514350">
              <a:buFont typeface="+mj-lt"/>
              <a:buAutoNum type="arabicPeriod"/>
            </a:pPr>
            <a:r>
              <a:rPr lang="cs-CZ" dirty="0" smtClean="0"/>
              <a:t>Deset studentů, mezi nimiž jsou i Adam a Břetislav, má ze svého středu vylosovat tříčlennou komisi. Jaká je pravděpodobnost, že Adam nebo Břetislav budou mezi vylosovanými?</a:t>
            </a:r>
          </a:p>
          <a:p>
            <a:pPr marL="514350" indent="-514350">
              <a:buFont typeface="+mj-lt"/>
              <a:buAutoNum type="arabicPeriod"/>
            </a:pPr>
            <a:r>
              <a:rPr lang="cs-CZ" dirty="0" smtClean="0"/>
              <a:t>Házíme černou a bílou kostkou. A…na bílé kostce padne číslo větší nebo rovné 3; B…na černé kostce padne číslo menší nebo rovné 3. S jakou pravděpodobností nastane jev A, jev B, A i B současně A nebo B?</a:t>
            </a:r>
            <a:endParaRPr lang="cs-C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Jev opačný</a:t>
            </a:r>
            <a:endParaRPr lang="cs-CZ" dirty="0"/>
          </a:p>
        </p:txBody>
      </p:sp>
      <p:sp>
        <p:nvSpPr>
          <p:cNvPr id="3" name="Zástupný symbol pro obsah 2"/>
          <p:cNvSpPr>
            <a:spLocks noGrp="1"/>
          </p:cNvSpPr>
          <p:nvPr>
            <p:ph idx="1"/>
          </p:nvPr>
        </p:nvSpPr>
        <p:spPr/>
        <p:txBody>
          <a:bodyPr/>
          <a:lstStyle/>
          <a:p>
            <a:pPr>
              <a:buNone/>
            </a:pPr>
            <a:r>
              <a:rPr lang="cs-CZ" dirty="0" smtClean="0"/>
              <a:t>	Pravděpodobnost opačného jevu je doplněk pravděpodobnosti výchozího jevu do jedné:</a:t>
            </a:r>
            <a:endParaRPr lang="cs-CZ" dirty="0"/>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18433" name="Object 1"/>
          <p:cNvGraphicFramePr>
            <a:graphicFrameLocks noChangeAspect="1"/>
          </p:cNvGraphicFramePr>
          <p:nvPr/>
        </p:nvGraphicFramePr>
        <p:xfrm>
          <a:off x="1643042" y="3643314"/>
          <a:ext cx="5572164" cy="1143008"/>
        </p:xfrm>
        <a:graphic>
          <a:graphicData uri="http://schemas.openxmlformats.org/presentationml/2006/ole">
            <mc:AlternateContent xmlns:mc="http://schemas.openxmlformats.org/markup-compatibility/2006">
              <mc:Choice xmlns:v="urn:schemas-microsoft-com:vml" Requires="v">
                <p:oleObj spid="_x0000_s18439" name="Rovnice" r:id="rId3" imgW="1028254" imgH="215806" progId="Equation.3">
                  <p:embed/>
                </p:oleObj>
              </mc:Choice>
              <mc:Fallback>
                <p:oleObj name="Rovnice" r:id="rId3" imgW="1028254" imgH="215806"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3042" y="3643314"/>
                        <a:ext cx="5572164" cy="11430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8435" name="Picture 3" descr="http://images.google.com/images?q=tbn:ANd9GcSGpvIRgP5dmlm7XFn6Oj_YfnMz643_TWzJhAqc4A3EoPZun6YZrLVbZwXl:http://www.online-poker-zdarma.cz/obrazek/clanek1541/rock-paper-scissors_500x300.jpg"/>
          <p:cNvPicPr>
            <a:picLocks noChangeAspect="1" noChangeArrowheads="1"/>
          </p:cNvPicPr>
          <p:nvPr/>
        </p:nvPicPr>
        <p:blipFill>
          <a:blip r:embed="rId5"/>
          <a:srcRect/>
          <a:stretch>
            <a:fillRect/>
          </a:stretch>
        </p:blipFill>
        <p:spPr bwMode="auto">
          <a:xfrm>
            <a:off x="6286512" y="5214950"/>
            <a:ext cx="2286016" cy="13573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 calcmode="lin" valueType="num">
                                      <p:cBhvr additive="base">
                                        <p:cTn id="7" dur="500" fill="hold"/>
                                        <p:tgtEl>
                                          <p:spTgt spid="18433"/>
                                        </p:tgtEl>
                                        <p:attrNameLst>
                                          <p:attrName>ppt_x</p:attrName>
                                        </p:attrNameLst>
                                      </p:cBhvr>
                                      <p:tavLst>
                                        <p:tav tm="0">
                                          <p:val>
                                            <p:strVal val="#ppt_x"/>
                                          </p:val>
                                        </p:tav>
                                        <p:tav tm="100000">
                                          <p:val>
                                            <p:strVal val="#ppt_x"/>
                                          </p:val>
                                        </p:tav>
                                      </p:tavLst>
                                    </p:anim>
                                    <p:anim calcmode="lin" valueType="num">
                                      <p:cBhvr additive="base">
                                        <p:cTn id="8" dur="500" fill="hold"/>
                                        <p:tgtEl>
                                          <p:spTgt spid="184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Cvičení</a:t>
            </a:r>
            <a:endParaRPr lang="cs-CZ" dirty="0"/>
          </a:p>
        </p:txBody>
      </p:sp>
      <p:sp>
        <p:nvSpPr>
          <p:cNvPr id="3" name="Zástupný symbol pro obsah 2"/>
          <p:cNvSpPr>
            <a:spLocks noGrp="1"/>
          </p:cNvSpPr>
          <p:nvPr>
            <p:ph idx="1"/>
          </p:nvPr>
        </p:nvSpPr>
        <p:spPr/>
        <p:txBody>
          <a:bodyPr>
            <a:normAutofit fontScale="92500"/>
          </a:bodyPr>
          <a:lstStyle/>
          <a:p>
            <a:pPr marL="514350" indent="-514350">
              <a:buFont typeface="+mj-lt"/>
              <a:buAutoNum type="arabicPeriod"/>
            </a:pPr>
            <a:r>
              <a:rPr lang="cs-CZ" dirty="0" smtClean="0"/>
              <a:t>Jaká je pravděpodobnost, že při tahu Sportky bude taženo alespoň jedno jednociferné číslo?</a:t>
            </a:r>
          </a:p>
          <a:p>
            <a:pPr marL="514350" indent="-514350">
              <a:buFont typeface="+mj-lt"/>
              <a:buAutoNum type="arabicPeriod"/>
            </a:pPr>
            <a:r>
              <a:rPr lang="cs-CZ" dirty="0" smtClean="0"/>
              <a:t>Učitel má seznam 30 otázek, z nichž si zkoušený losuje tři. Vyvolaný student umí odpovědět na 25 otázek. Určete pravděpodobnost, že žák umí odpovědět na všechny tři otázky; neumí odpovědět alespoň na jednu otázku; neumí odpovědět na žádnou otázku.</a:t>
            </a:r>
            <a:endParaRPr lang="cs-CZ" dirty="0"/>
          </a:p>
        </p:txBody>
      </p:sp>
      <p:pic>
        <p:nvPicPr>
          <p:cNvPr id="36866" name="Picture 2" descr="http://images.google.com/images?q=tbn:ANd9GcRGb_YMcHgAZRG_skGct-Eqi8resSViv5JYcn9S1N8eqDi-H582zoCVIOhl:http://i.lidovky.cz/11/053/lngal/SPA3b6177_jkswle.JPG"/>
          <p:cNvPicPr>
            <a:picLocks noChangeAspect="1" noChangeArrowheads="1"/>
          </p:cNvPicPr>
          <p:nvPr/>
        </p:nvPicPr>
        <p:blipFill>
          <a:blip r:embed="rId2"/>
          <a:srcRect/>
          <a:stretch>
            <a:fillRect/>
          </a:stretch>
        </p:blipFill>
        <p:spPr bwMode="auto">
          <a:xfrm>
            <a:off x="6929454" y="5357826"/>
            <a:ext cx="1785950" cy="13572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iv sady Office">
  <a:themeElements>
    <a:clrScheme name="Technický">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TotalTime>
  <Words>314</Words>
  <Application>Microsoft Office PowerPoint</Application>
  <PresentationFormat>Předvádění na obrazovce (4:3)</PresentationFormat>
  <Paragraphs>67</Paragraphs>
  <Slides>21</Slides>
  <Notes>1</Notes>
  <HiddenSlides>0</HiddenSlides>
  <MMClips>0</MMClips>
  <ScaleCrop>false</ScaleCrop>
  <HeadingPairs>
    <vt:vector size="8" baseType="variant">
      <vt:variant>
        <vt:lpstr>Použitá písma</vt:lpstr>
      </vt:variant>
      <vt:variant>
        <vt:i4>2</vt:i4>
      </vt:variant>
      <vt:variant>
        <vt:lpstr>Motiv</vt:lpstr>
      </vt:variant>
      <vt:variant>
        <vt:i4>1</vt:i4>
      </vt:variant>
      <vt:variant>
        <vt:lpstr>Vložené servery OLE</vt:lpstr>
      </vt:variant>
      <vt:variant>
        <vt:i4>1</vt:i4>
      </vt:variant>
      <vt:variant>
        <vt:lpstr>Nadpisy snímků</vt:lpstr>
      </vt:variant>
      <vt:variant>
        <vt:i4>21</vt:i4>
      </vt:variant>
    </vt:vector>
  </HeadingPairs>
  <TitlesOfParts>
    <vt:vector size="25" baseType="lpstr">
      <vt:lpstr>Arial</vt:lpstr>
      <vt:lpstr>Calibri</vt:lpstr>
      <vt:lpstr>Motiv sady Office</vt:lpstr>
      <vt:lpstr>Rovnice</vt:lpstr>
      <vt:lpstr>Pravděpodobnost</vt:lpstr>
      <vt:lpstr>Základní pojmy</vt:lpstr>
      <vt:lpstr>Klasická definice pravděpodobnosti</vt:lpstr>
      <vt:lpstr>Cvičení</vt:lpstr>
      <vt:lpstr>Sčítání pravděpodobností</vt:lpstr>
      <vt:lpstr>Sčítání pravděpodobností</vt:lpstr>
      <vt:lpstr>Cvičení</vt:lpstr>
      <vt:lpstr>Jev opačný</vt:lpstr>
      <vt:lpstr>Cvičení</vt:lpstr>
      <vt:lpstr>Násobení pravděpodobností</vt:lpstr>
      <vt:lpstr>Cvičení</vt:lpstr>
      <vt:lpstr>Binomické rozdělení pravděpodobností</vt:lpstr>
      <vt:lpstr>Cvičení</vt:lpstr>
      <vt:lpstr>Cvičení</vt:lpstr>
      <vt:lpstr>Cvičení</vt:lpstr>
      <vt:lpstr>Podmíněná pravděpodobnost</vt:lpstr>
      <vt:lpstr>Cvičení</vt:lpstr>
      <vt:lpstr>Cvičení</vt:lpstr>
      <vt:lpstr>Cvičení</vt:lpstr>
      <vt:lpstr>Cvičení</vt:lpstr>
      <vt:lpstr>Děkuji za pozornost Marta Šíbová</vt:lpstr>
    </vt:vector>
  </TitlesOfParts>
  <Company>GJP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Pravděpodobnost</dc:title>
  <dc:creator>sibova</dc:creator>
  <cp:lastModifiedBy>Marta Šíbová</cp:lastModifiedBy>
  <cp:revision>21</cp:revision>
  <dcterms:created xsi:type="dcterms:W3CDTF">2012-05-03T09:58:08Z</dcterms:created>
  <dcterms:modified xsi:type="dcterms:W3CDTF">2015-02-04T13:25:49Z</dcterms:modified>
</cp:coreProperties>
</file>