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sldIdLst>
    <p:sldId id="256" r:id="rId2"/>
    <p:sldId id="257" r:id="rId3"/>
    <p:sldId id="258" r:id="rId4"/>
    <p:sldId id="270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47" autoAdjust="0"/>
    <p:restoredTop sz="94660"/>
  </p:normalViewPr>
  <p:slideViewPr>
    <p:cSldViewPr>
      <p:cViewPr varScale="1">
        <p:scale>
          <a:sx n="22" d="100"/>
          <a:sy n="22" d="100"/>
        </p:scale>
        <p:origin x="176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NUL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82F391-7AE8-4E9D-AC3E-C03347C31F3D}" type="datetimeFigureOut">
              <a:rPr lang="cs-CZ" smtClean="0"/>
              <a:pPr/>
              <a:t>4. 2. 2015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07EA35-EA3F-4F68-AC66-3F55044F6F9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2215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58D5-FEC5-472A-8718-BD80EEB21C6B}" type="datetimeFigureOut">
              <a:rPr lang="cs-CZ" smtClean="0"/>
              <a:pPr/>
              <a:t>4. 2. 2015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D26-0C5E-4E91-98AE-90B36B3B32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58D5-FEC5-472A-8718-BD80EEB21C6B}" type="datetimeFigureOut">
              <a:rPr lang="cs-CZ" smtClean="0"/>
              <a:pPr/>
              <a:t>4. 2. 2015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D26-0C5E-4E91-98AE-90B36B3B32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58D5-FEC5-472A-8718-BD80EEB21C6B}" type="datetimeFigureOut">
              <a:rPr lang="cs-CZ" smtClean="0"/>
              <a:pPr/>
              <a:t>4. 2. 2015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D26-0C5E-4E91-98AE-90B36B3B32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58D5-FEC5-472A-8718-BD80EEB21C6B}" type="datetimeFigureOut">
              <a:rPr lang="cs-CZ" smtClean="0"/>
              <a:pPr/>
              <a:t>4. 2. 2015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D26-0C5E-4E91-98AE-90B36B3B32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58D5-FEC5-472A-8718-BD80EEB21C6B}" type="datetimeFigureOut">
              <a:rPr lang="cs-CZ" smtClean="0"/>
              <a:pPr/>
              <a:t>4. 2. 2015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D26-0C5E-4E91-98AE-90B36B3B32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58D5-FEC5-472A-8718-BD80EEB21C6B}" type="datetimeFigureOut">
              <a:rPr lang="cs-CZ" smtClean="0"/>
              <a:pPr/>
              <a:t>4. 2. 2015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D26-0C5E-4E91-98AE-90B36B3B32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58D5-FEC5-472A-8718-BD80EEB21C6B}" type="datetimeFigureOut">
              <a:rPr lang="cs-CZ" smtClean="0"/>
              <a:pPr/>
              <a:t>4. 2. 2015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D26-0C5E-4E91-98AE-90B36B3B32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58D5-FEC5-472A-8718-BD80EEB21C6B}" type="datetimeFigureOut">
              <a:rPr lang="cs-CZ" smtClean="0"/>
              <a:pPr/>
              <a:t>4. 2. 2015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D26-0C5E-4E91-98AE-90B36B3B32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58D5-FEC5-472A-8718-BD80EEB21C6B}" type="datetimeFigureOut">
              <a:rPr lang="cs-CZ" smtClean="0"/>
              <a:pPr/>
              <a:t>4. 2. 2015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D26-0C5E-4E91-98AE-90B36B3B32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58D5-FEC5-472A-8718-BD80EEB21C6B}" type="datetimeFigureOut">
              <a:rPr lang="cs-CZ" smtClean="0"/>
              <a:pPr/>
              <a:t>4. 2. 2015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D26-0C5E-4E91-98AE-90B36B3B32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58D5-FEC5-472A-8718-BD80EEB21C6B}" type="datetimeFigureOut">
              <a:rPr lang="cs-CZ" smtClean="0"/>
              <a:pPr/>
              <a:t>4. 2. 2015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D26-0C5E-4E91-98AE-90B36B3B32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158D5-FEC5-472A-8718-BD80EEB21C6B}" type="datetimeFigureOut">
              <a:rPr lang="cs-CZ" smtClean="0"/>
              <a:pPr/>
              <a:t>4. 2. 2015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63D26-0C5E-4E91-98AE-90B36B3B3256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kytara" TargetMode="External"/><Relationship Id="rId2" Type="http://schemas.openxmlformats.org/officeDocument/2006/relationships/hyperlink" Target="indukcni_varic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Theremin_Midsomer%20Murders.mp4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reichl.com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jpeg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40000"/>
                <a:satMod val="350000"/>
              </a:schemeClr>
            </a:gs>
            <a:gs pos="48000">
              <a:schemeClr val="bg2">
                <a:tint val="40000"/>
                <a:satMod val="350000"/>
                <a:alpha val="30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Elektromagnetická indukce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787" y="3842657"/>
            <a:ext cx="1876425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Lenzův</a:t>
            </a:r>
            <a:r>
              <a:rPr lang="cs-CZ" dirty="0" smtClean="0"/>
              <a:t> zákon (Heinrich Lenz)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Indukovaný elektrický proud v uzavřeném obvodu má takový směr, že svým magnetickým polem působí proti změně magnetického indukčního toku, která je jeho příčinou.</a:t>
            </a:r>
            <a:endParaRPr lang="cs-CZ" dirty="0"/>
          </a:p>
        </p:txBody>
      </p:sp>
      <p:pic>
        <p:nvPicPr>
          <p:cNvPr id="38914" name="Picture 2" descr="C:\Documents and Settings\sibova\Plocha\matka\180px-Emil_Len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3929090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Využití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>
                <a:hlinkClick r:id="rId2" action="ppaction://hlinkfile"/>
              </a:rPr>
              <a:t>indukční vařič</a:t>
            </a:r>
            <a:endParaRPr lang="cs-CZ" dirty="0" smtClean="0"/>
          </a:p>
          <a:p>
            <a:r>
              <a:rPr lang="cs-CZ" dirty="0" smtClean="0">
                <a:hlinkClick r:id="rId3" action="ppaction://hlinkfile"/>
              </a:rPr>
              <a:t>Kytara</a:t>
            </a:r>
            <a:endParaRPr lang="cs-CZ" dirty="0" smtClean="0"/>
          </a:p>
          <a:p>
            <a:r>
              <a:rPr lang="cs-CZ" dirty="0" smtClean="0">
                <a:hlinkClick r:id="rId4" action="ppaction://hlinkfile"/>
              </a:rPr>
              <a:t>Vraždy</a:t>
            </a:r>
            <a:endParaRPr lang="cs-CZ" dirty="0" smtClean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www.</a:t>
            </a:r>
            <a:r>
              <a:rPr lang="cs-CZ" dirty="0" err="1" smtClean="0">
                <a:hlinkClick r:id="rId2"/>
              </a:rPr>
              <a:t>jreichl.com</a:t>
            </a:r>
            <a:r>
              <a:rPr lang="cs-CZ" dirty="0" smtClean="0"/>
              <a:t>;</a:t>
            </a:r>
          </a:p>
          <a:p>
            <a:r>
              <a:rPr lang="cs-CZ" dirty="0" smtClean="0"/>
              <a:t>Svoboda; E.: Přehled středoškolské fyziky.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Děkuji za pozornost</a:t>
            </a:r>
            <a:br>
              <a:rPr lang="cs-CZ" dirty="0" smtClean="0"/>
            </a:br>
            <a:r>
              <a:rPr lang="cs-CZ" smtClean="0"/>
              <a:t>Marta Šíbová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2853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Nestacionární magnetické pole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velikost magnetické indukce se mění s časem;</a:t>
            </a:r>
          </a:p>
          <a:p>
            <a:r>
              <a:rPr lang="cs-CZ" dirty="0" smtClean="0"/>
              <a:t>zdroje tohoto pole:</a:t>
            </a:r>
          </a:p>
          <a:p>
            <a:pPr lvl="1">
              <a:buFont typeface="Wingdings" pitchFamily="2" charset="2"/>
              <a:buChar char="Ø"/>
            </a:pPr>
            <a:r>
              <a:rPr lang="cs-CZ" dirty="0"/>
              <a:t>	</a:t>
            </a:r>
            <a:r>
              <a:rPr lang="cs-CZ" dirty="0" smtClean="0"/>
              <a:t>časově proměnný proud v nepohyblivém</a:t>
            </a:r>
          </a:p>
          <a:p>
            <a:pPr>
              <a:buNone/>
            </a:pPr>
            <a:r>
              <a:rPr lang="cs-CZ" dirty="0"/>
              <a:t>	</a:t>
            </a:r>
            <a:r>
              <a:rPr lang="cs-CZ" dirty="0" smtClean="0"/>
              <a:t>	vodiči;</a:t>
            </a:r>
          </a:p>
          <a:p>
            <a:pPr lvl="1">
              <a:buFont typeface="Wingdings" pitchFamily="2" charset="2"/>
              <a:buChar char="Ø"/>
            </a:pPr>
            <a:r>
              <a:rPr lang="cs-CZ" dirty="0" smtClean="0"/>
              <a:t>   pohybující se vodič s proudem;</a:t>
            </a:r>
          </a:p>
          <a:p>
            <a:pPr lvl="1">
              <a:buFont typeface="Wingdings" pitchFamily="2" charset="2"/>
              <a:buChar char="Ø"/>
            </a:pPr>
            <a:r>
              <a:rPr lang="cs-CZ" dirty="0"/>
              <a:t> </a:t>
            </a:r>
            <a:r>
              <a:rPr lang="cs-CZ" dirty="0" smtClean="0"/>
              <a:t>  pohybující se magnet;</a:t>
            </a:r>
          </a:p>
          <a:p>
            <a:pPr lvl="1">
              <a:buFont typeface="Wingdings" pitchFamily="2" charset="2"/>
              <a:buChar char="Ø"/>
            </a:pPr>
            <a:r>
              <a:rPr lang="cs-CZ" dirty="0" smtClean="0"/>
              <a:t>   časově proměnné elektrické pole.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Vysvětlení (James C. Maxwell)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cs-CZ" dirty="0" smtClean="0"/>
              <a:t>     Děje v nestacionárním magnetickém poli jsou vždy spojeny se vznikem nestacionárního </a:t>
            </a:r>
            <a:r>
              <a:rPr lang="cs-CZ" dirty="0"/>
              <a:t> </a:t>
            </a:r>
            <a:r>
              <a:rPr lang="cs-CZ" dirty="0" smtClean="0"/>
              <a:t>elektrického pole. Jsou to děje elektromagnetické, při nichž nestacionární elektrické a magnetické pole jsou navzájem neoddělitelná a vytvářejí </a:t>
            </a:r>
            <a:r>
              <a:rPr lang="cs-CZ" dirty="0" smtClean="0">
                <a:solidFill>
                  <a:srgbClr val="FF0000"/>
                </a:solidFill>
              </a:rPr>
              <a:t>pole elektromagnetické</a:t>
            </a:r>
            <a:r>
              <a:rPr lang="cs-CZ" dirty="0" smtClean="0"/>
              <a:t>.</a:t>
            </a:r>
            <a:endParaRPr lang="cs-CZ" dirty="0"/>
          </a:p>
        </p:txBody>
      </p:sp>
      <p:pic>
        <p:nvPicPr>
          <p:cNvPr id="37889" name="Picture 1" descr="C:\Documents and Settings\sibova\Plocha\matka\Maxwe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857364"/>
            <a:ext cx="3214710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37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Indukc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016" y="2559404"/>
            <a:ext cx="5643602" cy="3566759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Elektromagnetická indukce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nestacionární pole je příčinou vzniku indukovaného elektrického pole;</a:t>
            </a:r>
          </a:p>
          <a:p>
            <a:r>
              <a:rPr lang="cs-CZ" dirty="0" smtClean="0"/>
              <a:t>jev se nazývá </a:t>
            </a:r>
            <a:r>
              <a:rPr lang="cs-CZ" dirty="0" smtClean="0">
                <a:solidFill>
                  <a:srgbClr val="FF0000"/>
                </a:solidFill>
              </a:rPr>
              <a:t>elektromagnetická indukce</a:t>
            </a:r>
            <a:r>
              <a:rPr lang="cs-CZ" dirty="0" smtClean="0"/>
              <a:t>;</a:t>
            </a:r>
          </a:p>
          <a:p>
            <a:r>
              <a:rPr lang="cs-CZ" dirty="0" smtClean="0">
                <a:solidFill>
                  <a:srgbClr val="FF0000"/>
                </a:solidFill>
              </a:rPr>
              <a:t>na koncích cívky vzniká indukované elektromotorické napětí </a:t>
            </a:r>
            <a:r>
              <a:rPr lang="cs-CZ" i="1" dirty="0" err="1" smtClean="0">
                <a:solidFill>
                  <a:srgbClr val="FF0000"/>
                </a:solidFill>
              </a:rPr>
              <a:t>U</a:t>
            </a:r>
            <a:r>
              <a:rPr lang="cs-CZ" i="1" baseline="-25000" dirty="0" err="1" smtClean="0">
                <a:solidFill>
                  <a:srgbClr val="FF0000"/>
                </a:solidFill>
              </a:rPr>
              <a:t>i</a:t>
            </a:r>
            <a:r>
              <a:rPr lang="cs-CZ" i="1" dirty="0" smtClean="0">
                <a:solidFill>
                  <a:srgbClr val="FF0000"/>
                </a:solidFill>
              </a:rPr>
              <a:t>;</a:t>
            </a:r>
          </a:p>
          <a:p>
            <a:r>
              <a:rPr lang="cs-CZ" dirty="0" smtClean="0">
                <a:solidFill>
                  <a:srgbClr val="FF0000"/>
                </a:solidFill>
              </a:rPr>
              <a:t>uzavřeným obvodem protéká indukovaný proud </a:t>
            </a:r>
            <a:r>
              <a:rPr lang="cs-CZ" i="1" dirty="0" err="1" smtClean="0">
                <a:solidFill>
                  <a:srgbClr val="FF0000"/>
                </a:solidFill>
              </a:rPr>
              <a:t>I</a:t>
            </a:r>
            <a:r>
              <a:rPr lang="cs-CZ" i="1" baseline="-25000" dirty="0" err="1" smtClean="0">
                <a:solidFill>
                  <a:srgbClr val="FF0000"/>
                </a:solidFill>
              </a:rPr>
              <a:t>i</a:t>
            </a:r>
            <a:r>
              <a:rPr lang="cs-CZ" i="1" dirty="0" smtClean="0">
                <a:solidFill>
                  <a:srgbClr val="FF0000"/>
                </a:solidFill>
              </a:rPr>
              <a:t>.</a:t>
            </a:r>
            <a:endParaRPr lang="cs-CZ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Matematický popis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nová skalární fyzikální veličinu - </a:t>
            </a:r>
            <a:r>
              <a:rPr lang="cs-CZ" dirty="0" smtClean="0">
                <a:solidFill>
                  <a:srgbClr val="FF0000"/>
                </a:solidFill>
              </a:rPr>
              <a:t>magnetický indukční tok </a:t>
            </a:r>
            <a:r>
              <a:rPr lang="el-GR" dirty="0" smtClean="0">
                <a:solidFill>
                  <a:srgbClr val="FF0000"/>
                </a:solidFill>
                <a:latin typeface="Calibri"/>
              </a:rPr>
              <a:t>φ</a:t>
            </a:r>
            <a:r>
              <a:rPr lang="cs-CZ" dirty="0">
                <a:solidFill>
                  <a:srgbClr val="FF0000"/>
                </a:solidFill>
                <a:latin typeface="Calibri"/>
              </a:rPr>
              <a:t>:</a:t>
            </a:r>
            <a:endParaRPr lang="cs-CZ" dirty="0" smtClean="0"/>
          </a:p>
          <a:p>
            <a:pPr>
              <a:buNone/>
            </a:pPr>
            <a:r>
              <a:rPr lang="cs-CZ" dirty="0" smtClean="0">
                <a:solidFill>
                  <a:srgbClr val="FF0000"/>
                </a:solidFill>
              </a:rPr>
              <a:t> </a:t>
            </a:r>
          </a:p>
          <a:p>
            <a:endParaRPr lang="cs-CZ" dirty="0">
              <a:solidFill>
                <a:srgbClr val="FF0000"/>
              </a:solidFill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4470400" y="3333750"/>
          <a:ext cx="2032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6" name="Rovnice" r:id="rId3" imgW="203040" imgH="190440" progId="Equation.3">
                  <p:embed/>
                </p:oleObj>
              </mc:Choice>
              <mc:Fallback>
                <p:oleObj name="Rovnice" r:id="rId3" imgW="203040" imgH="1904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0400" y="3333750"/>
                        <a:ext cx="203200" cy="190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Obrázek 6" descr="http://fyzika.jreichl.com/data/E_nestacionarni_pole_soubory/image021.pn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2786058"/>
            <a:ext cx="435771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Magnetický indukční tok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vektor plochy  </a:t>
            </a:r>
          </a:p>
          <a:p>
            <a:r>
              <a:rPr lang="cs-CZ" dirty="0" smtClean="0"/>
              <a:t>vektor magnetické indukce     ;</a:t>
            </a:r>
          </a:p>
          <a:p>
            <a:r>
              <a:rPr lang="cs-CZ" dirty="0" smtClean="0"/>
              <a:t>jedná se o skalární součin dvou vektorů, jednotkou je 1Wb (weber):</a:t>
            </a:r>
            <a:endParaRPr lang="cs-CZ" dirty="0"/>
          </a:p>
        </p:txBody>
      </p:sp>
      <p:graphicFrame>
        <p:nvGraphicFramePr>
          <p:cNvPr id="1946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6493671"/>
              </p:ext>
            </p:extLst>
          </p:nvPr>
        </p:nvGraphicFramePr>
        <p:xfrm>
          <a:off x="3131840" y="1383499"/>
          <a:ext cx="1179513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1" name="Rovnice" r:id="rId3" imgW="177480" imgH="304560" progId="Equation.3">
                  <p:embed/>
                </p:oleObj>
              </mc:Choice>
              <mc:Fallback>
                <p:oleObj name="Rovnice" r:id="rId3" imgW="177480" imgH="30456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1383499"/>
                        <a:ext cx="1179513" cy="93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3" name="Object 7"/>
          <p:cNvGraphicFramePr>
            <a:graphicFrameLocks noChangeAspect="1"/>
          </p:cNvGraphicFramePr>
          <p:nvPr/>
        </p:nvGraphicFramePr>
        <p:xfrm>
          <a:off x="5357818" y="2000240"/>
          <a:ext cx="357190" cy="785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2" name="Rovnice" r:id="rId5" imgW="152280" imgH="266400" progId="Equation.3">
                  <p:embed/>
                </p:oleObj>
              </mc:Choice>
              <mc:Fallback>
                <p:oleObj name="Rovnice" r:id="rId5" imgW="152280" imgH="2664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8" y="2000240"/>
                        <a:ext cx="357190" cy="7858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0691338"/>
              </p:ext>
            </p:extLst>
          </p:nvPr>
        </p:nvGraphicFramePr>
        <p:xfrm>
          <a:off x="2025337" y="4020757"/>
          <a:ext cx="4572032" cy="1782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3" name="Rovnice" r:id="rId7" imgW="571320" imgH="279360" progId="Equation.3">
                  <p:embed/>
                </p:oleObj>
              </mc:Choice>
              <mc:Fallback>
                <p:oleObj name="Rovnice" r:id="rId7" imgW="571320" imgH="27936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5337" y="4020757"/>
                        <a:ext cx="4572032" cy="17827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Změna indukčního toku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pro děje v nestacionárním magnetickém poli jsou charakteristické </a:t>
            </a:r>
            <a:r>
              <a:rPr lang="cs-CZ" dirty="0" smtClean="0">
                <a:solidFill>
                  <a:srgbClr val="FF0000"/>
                </a:solidFill>
              </a:rPr>
              <a:t>změny indukčního toku</a:t>
            </a:r>
            <a:r>
              <a:rPr lang="cs-CZ" dirty="0" smtClean="0"/>
              <a:t>;</a:t>
            </a:r>
          </a:p>
          <a:p>
            <a:r>
              <a:rPr lang="cs-CZ" dirty="0" smtClean="0"/>
              <a:t>změna může být způsobena změnou magnetické indukce, změnou plochy obsahu </a:t>
            </a:r>
            <a:r>
              <a:rPr lang="cs-CZ" i="1" dirty="0" smtClean="0"/>
              <a:t>S</a:t>
            </a:r>
            <a:r>
              <a:rPr lang="cs-CZ" dirty="0" smtClean="0"/>
              <a:t> nebo natočením dané plochy vůči magnetickým indukčním čarám;</a:t>
            </a:r>
          </a:p>
          <a:p>
            <a:r>
              <a:rPr lang="cs-CZ" dirty="0" smtClean="0"/>
              <a:t>samotný magnetický indukční tok pro nás nemá příliš velký význam - </a:t>
            </a:r>
            <a:r>
              <a:rPr lang="cs-CZ" dirty="0" smtClean="0">
                <a:solidFill>
                  <a:srgbClr val="FF0000"/>
                </a:solidFill>
              </a:rPr>
              <a:t>nesmírně podstatná a stěžejní je časová změna magnetického indukčního toku. 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Faradayův zákon elektromagnetické indukce (Michael Faraday)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cs-CZ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sz="half" idx="2"/>
          </p:nvPr>
        </p:nvGraphicFramePr>
        <p:xfrm>
          <a:off x="6667500" y="3862388"/>
          <a:ext cx="0" cy="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4" name="Rovnice" r:id="rId3" imgW="0" imgH="0" progId="Equation.3">
                  <p:embed/>
                </p:oleObj>
              </mc:Choice>
              <mc:Fallback>
                <p:oleObj name="Rovnice" r:id="rId3" imgW="0" imgH="0" progId="Equation.3">
                  <p:embed/>
                  <p:pic>
                    <p:nvPicPr>
                      <p:cNvPr id="0" name="Zástupný symbol pro obsah 5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00" y="3862388"/>
                        <a:ext cx="0" cy="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4714876" y="2500306"/>
          <a:ext cx="4071966" cy="2500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5" name="Rovnice" r:id="rId4" imgW="698400" imgH="393480" progId="Equation.3">
                  <p:embed/>
                </p:oleObj>
              </mc:Choice>
              <mc:Fallback>
                <p:oleObj name="Rovnice" r:id="rId4" imgW="6984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6" y="2500306"/>
                        <a:ext cx="4071966" cy="25003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484" name="Picture 4" descr="C:\Documents and Settings\sibova\Plocha\matka\TaylorIMMmnMichaelFaradayM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1500174"/>
            <a:ext cx="3378200" cy="4813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245</Words>
  <Application>Microsoft Office PowerPoint</Application>
  <PresentationFormat>Předvádění na obrazovce (4:3)</PresentationFormat>
  <Paragraphs>38</Paragraphs>
  <Slides>13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8" baseType="lpstr">
      <vt:lpstr>Arial</vt:lpstr>
      <vt:lpstr>Calibri</vt:lpstr>
      <vt:lpstr>Wingdings</vt:lpstr>
      <vt:lpstr>Motiv sady Office</vt:lpstr>
      <vt:lpstr>Rovnice</vt:lpstr>
      <vt:lpstr>Elektromagnetická indukce</vt:lpstr>
      <vt:lpstr>Nestacionární magnetické pole</vt:lpstr>
      <vt:lpstr>Vysvětlení (James C. Maxwell)</vt:lpstr>
      <vt:lpstr>Prezentace aplikace PowerPoint</vt:lpstr>
      <vt:lpstr>Elektromagnetická indukce</vt:lpstr>
      <vt:lpstr>Matematický popis</vt:lpstr>
      <vt:lpstr>Magnetický indukční tok</vt:lpstr>
      <vt:lpstr>Změna indukčního toku</vt:lpstr>
      <vt:lpstr>Faradayův zákon elektromagnetické indukce (Michael Faraday)</vt:lpstr>
      <vt:lpstr>Lenzův zákon (Heinrich Lenz)</vt:lpstr>
      <vt:lpstr>Využití</vt:lpstr>
      <vt:lpstr>Zdroje</vt:lpstr>
      <vt:lpstr>Děkuji za pozornost Marta Šíbová</vt:lpstr>
    </vt:vector>
  </TitlesOfParts>
  <Company>GJP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Elektromagnetická indukce</dc:title>
  <dc:creator>sibova</dc:creator>
  <cp:lastModifiedBy>Marta Šíbová</cp:lastModifiedBy>
  <cp:revision>27</cp:revision>
  <dcterms:created xsi:type="dcterms:W3CDTF">2010-02-07T15:31:29Z</dcterms:created>
  <dcterms:modified xsi:type="dcterms:W3CDTF">2015-02-04T13:23:20Z</dcterms:modified>
</cp:coreProperties>
</file>