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303" r:id="rId5"/>
    <p:sldId id="286" r:id="rId6"/>
    <p:sldId id="288" r:id="rId7"/>
    <p:sldId id="287" r:id="rId8"/>
    <p:sldId id="289" r:id="rId9"/>
    <p:sldId id="267" r:id="rId10"/>
    <p:sldId id="311" r:id="rId11"/>
    <p:sldId id="304" r:id="rId12"/>
    <p:sldId id="305" r:id="rId13"/>
    <p:sldId id="312" r:id="rId14"/>
    <p:sldId id="306" r:id="rId15"/>
    <p:sldId id="280" r:id="rId16"/>
    <p:sldId id="279" r:id="rId17"/>
    <p:sldId id="271" r:id="rId18"/>
    <p:sldId id="278" r:id="rId19"/>
    <p:sldId id="269" r:id="rId20"/>
    <p:sldId id="270" r:id="rId21"/>
    <p:sldId id="272" r:id="rId22"/>
    <p:sldId id="273" r:id="rId23"/>
    <p:sldId id="274" r:id="rId24"/>
    <p:sldId id="275" r:id="rId25"/>
    <p:sldId id="296" r:id="rId26"/>
    <p:sldId id="295" r:id="rId27"/>
    <p:sldId id="276" r:id="rId28"/>
    <p:sldId id="277" r:id="rId29"/>
    <p:sldId id="281" r:id="rId30"/>
    <p:sldId id="290" r:id="rId31"/>
    <p:sldId id="291" r:id="rId32"/>
    <p:sldId id="292" r:id="rId33"/>
    <p:sldId id="293" r:id="rId34"/>
    <p:sldId id="294" r:id="rId35"/>
    <p:sldId id="301" r:id="rId36"/>
    <p:sldId id="282" r:id="rId37"/>
    <p:sldId id="283" r:id="rId38"/>
    <p:sldId id="285" r:id="rId39"/>
    <p:sldId id="284" r:id="rId40"/>
    <p:sldId id="299" r:id="rId41"/>
    <p:sldId id="297" r:id="rId42"/>
    <p:sldId id="307" r:id="rId43"/>
    <p:sldId id="298" r:id="rId44"/>
    <p:sldId id="308" r:id="rId45"/>
    <p:sldId id="259" r:id="rId46"/>
    <p:sldId id="309" r:id="rId47"/>
    <p:sldId id="310" r:id="rId48"/>
    <p:sldId id="300" r:id="rId49"/>
    <p:sldId id="302" r:id="rId50"/>
    <p:sldId id="313" r:id="rId51"/>
    <p:sldId id="317" r:id="rId52"/>
    <p:sldId id="316" r:id="rId53"/>
    <p:sldId id="260" r:id="rId54"/>
    <p:sldId id="261" r:id="rId55"/>
    <p:sldId id="262" r:id="rId56"/>
    <p:sldId id="314" r:id="rId57"/>
    <p:sldId id="263" r:id="rId58"/>
    <p:sldId id="264" r:id="rId59"/>
    <p:sldId id="315" r:id="rId60"/>
    <p:sldId id="265" r:id="rId61"/>
    <p:sldId id="266" r:id="rId62"/>
    <p:sldId id="318" r:id="rId63"/>
    <p:sldId id="319" r:id="rId6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7269136-378D-42D8-A087-E450DD176DAA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CF9383-23F6-4FBA-9130-9FE8649286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851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53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CA388A-2C45-4936-960E-FD94E8548E4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3027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3584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56FCA2-3934-4649-A906-3D02AFDA18F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7474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3789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EF8087-A115-4B8C-971A-F0FB05E8904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1579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3993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8BB8C7-8F77-47C7-8066-785F58E033F8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123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19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26841-4E87-4F5D-AC97-19730F5A61AF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6275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403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FD36AE-DD50-416E-9CBF-6A5EE18F2B66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7918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608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EA8523-A8E2-433B-9C63-C8E462DC4F6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4571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813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9F3A72-10D5-4178-BC29-848C541758B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33947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501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A0647F-468E-49E2-93EA-2B3F01FEEF0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0689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5222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84CB70-FA60-4906-A83C-E011C501BE28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193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5427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789D76-0C10-43F0-8815-FE93ADA49F8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0721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741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E91590-C091-4F17-8FB0-B684D094DB9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8727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5632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ED550B-B7BF-463F-ADC6-A255891EBB1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14388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5837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C3D15E-941C-487E-9698-CA5255933EF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7724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6041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31E52A-F4A5-4A03-ACB0-D146FC236FE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7003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6246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3B9F3D-F6A3-4ADC-8509-E06DE02C63C4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74060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6451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061180-61F7-4117-992B-7DAFDBCE863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7510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665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2CD891-BB78-454F-87FF-C4F1271E566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96138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6861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59886F-6563-4FA1-8FC8-9FE4C5F9B6E6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3286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065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1BE888-EDF0-454E-ABD1-DA61173AEB77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0517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270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A4E95F-4417-46D3-A65D-25E67E3EE2E7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87878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475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CC61DF-3476-4860-95FB-AD6B192E208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376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945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1DCA2A-510B-4712-B1FE-0A73B5D03AB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0109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680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356E1C-F4B8-47C0-8D57-E1D2A778F49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73156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885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3ED816-505F-41C4-8E6E-17C66D738BC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35638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8089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7923D9-4246-4D0E-B319-1ECEB0733DC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8067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8294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8A27AA-BD45-4D6F-A209-CB4369170C38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22458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8909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4FB1FD-0713-4AF2-B8AF-8D2B500A9A87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70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8499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E09430-2481-4C98-BC72-C472F06AA96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2656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8704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2CD3F0-8823-417D-894D-E59D17BF06C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75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9523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05356F-2540-46ED-B51B-7893984A15C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59637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9113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5B2A74-636A-4926-97EA-CCFB1B19821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17762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931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0FA1DD-5665-4851-B8C8-E58C0B29D8E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901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150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9C28FF-AE3A-4B50-8A34-D6022AF3C25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37169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9728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12DFB8-F7B2-48F7-A0C5-943E1A074F0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5065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9933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800EB8-736D-408B-9F36-92886C43C74D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1540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013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C65AC8-F78F-4426-BD08-CBB5AD14051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27639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0342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103692-C082-4345-93C0-46616A1FAFD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9456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0547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AE80C-ACF8-4527-80FE-AE50797F1312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94886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0752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47D636-63DD-4B34-B00F-F360D9DCB38F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00564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0957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AA66AE-A8EE-4C00-9DA4-1DA0499A38F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611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560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B25356-0BBC-4809-9E3D-42FF430487A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5621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355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969FDB-1D9B-48F8-8F4D-628FB88EBDAA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4695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7651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6CDB43-70AC-4D0B-BC07-BEF8677B0D1B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9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969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CB6D8A-DAE8-47A4-A1E0-A713834BD419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457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3379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88854E-BBE2-4764-9AF5-A908440D536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89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0ABBF-C662-4763-B093-ED4E1CD2F48C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023A0-3959-4919-BC1E-96AA5BB276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9E8F3-1C0D-453A-A094-81C02EBFA1F1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053CF-BEF5-4EC2-AD93-972FA092F5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CE8C4-32CA-426D-A46D-7514ED09144A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C3F0-34C7-417B-9776-4D37A74F90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524E-81D4-457D-A7BA-CBC3FAE0020E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E39EF-46BE-420B-A600-A1BAA039ED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653BF-E9EA-4816-A353-FDE03BC0FF78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99903-DD12-48A3-84AE-B2293A2387A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07A2-627E-40A2-B355-C7B1CCF54AD2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C597A-5E06-428D-BB39-ED517767E8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1E88-B3AB-42FC-B013-A41BC9F895DB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4807E-4563-46A2-B694-93A240FF64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8030-F850-4755-92BD-8B5F14DFA724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768B-0F82-46EB-9925-930036941F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12352-35DC-40BD-9DD8-3DCC4F72B568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8956-1B17-4AB8-AB95-40F104EA07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D3408-C357-4A6F-9267-283CE11A5735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99B4A-E986-452F-A091-390932D1EA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559C4-4ECD-44FF-B64F-192D08B70117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4CC3B-C5EC-4C4F-82F5-77A7E2E6C99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CCFAB0-BF06-42EB-96AA-4EBBEE927E66}" type="datetimeFigureOut">
              <a:rPr lang="cs-CZ"/>
              <a:pPr>
                <a:defRPr/>
              </a:pPr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88EF22-246E-49CE-993D-D84B81F5A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s.wikipedia.org/wiki/Soubor:Colosseum_in_Rome-April_2007-1-_copie_2B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upload.wikimedia.org/wikipedia/commons/8/85/Meister_des_Portr%C3%A4ts_des_Paquius_Proculus_001.jpg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cs.wikipedia.org/wiki/Soubor:Pompeii_Painter.jpg" TargetMode="Externa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Giulio-cesare-enhanced_1-800x1450.jpg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RomaAraPacis_ProcessioneSudParticolare.jpg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://dejiny.archii.cz/starovek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Římská kultura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cs-CZ" dirty="0"/>
              <a:t>Autor: Jitka Kodrová</a:t>
            </a:r>
          </a:p>
          <a:p>
            <a:r>
              <a:rPr lang="cs-CZ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100_13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0"/>
            <a:ext cx="5256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1" descr="Koloseum">
            <a:hlinkClick r:id="rId2" tooltip="Koloseum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7" descr="roman-colosseum-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4248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Římské divadlo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Navazuje na řeckou tradici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or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plná velikost B46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plná velikost B46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0"/>
            <a:ext cx="7000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lázně</a:t>
            </a:r>
          </a:p>
        </p:txBody>
      </p:sp>
      <p:sp>
        <p:nvSpPr>
          <p:cNvPr id="40962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Důraz na hygienu – veřejné lázně</a:t>
            </a:r>
          </a:p>
          <a:p>
            <a:pPr eaLnBrk="1" hangingPunct="1"/>
            <a:r>
              <a:rPr lang="cs-CZ" smtClean="0"/>
              <a:t>Oddělená část mužská a ženská, jsou zde šatny, bazény, sauny, cvičiště, ve větších městech obsahovali i společenské místnosti a knihovny</a:t>
            </a:r>
          </a:p>
          <a:p>
            <a:pPr eaLnBrk="1" hangingPunct="1"/>
            <a:r>
              <a:rPr lang="cs-CZ" smtClean="0"/>
              <a:t>V Římě nejznámější Caracallovy lázně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plná velikost B4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plná velikost B4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Architektura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Navazují na Řeky a Etrusky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Od Etrusků převzali klenbu a oblouk (viz. Panteon)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Od Řeků typy staveb, sloupy hlavně iónský a korintský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Základními materiály jsou kámen a cihly, ale umí používat i asfalt, vápennou maltu, která připomíná beton, omítky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Budovali: chrámy, divadla, </a:t>
            </a:r>
            <a:r>
              <a:rPr lang="cs-CZ" dirty="0" err="1" smtClean="0"/>
              <a:t>amfiteatry</a:t>
            </a:r>
            <a:r>
              <a:rPr lang="cs-CZ" dirty="0" smtClean="0"/>
              <a:t>, arény, triumfální oblouky, veřejné lázně, akvadukty, silnice, činžovní a atriové domy, vily, hrobky, mosty, kašny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plná velikost B4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plná velikost B4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dirty="0"/>
          </a:p>
        </p:txBody>
      </p:sp>
      <p:pic>
        <p:nvPicPr>
          <p:cNvPr id="51202" name="Picture 4" descr="plná velikost B4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Systém vytápění horkým vzduchem</a:t>
            </a:r>
          </a:p>
        </p:txBody>
      </p:sp>
      <p:sp>
        <p:nvSpPr>
          <p:cNvPr id="53250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53251" name="Picture 2" descr="plná velikost B466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7867" r="17867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Hrobky</a:t>
            </a:r>
          </a:p>
        </p:txBody>
      </p:sp>
      <p:sp>
        <p:nvSpPr>
          <p:cNvPr id="55298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Římané si staví nákladné hrobky, velké množství se jich zachovalo na via appia antika, nebo známá jsou i mauzolea významných osobností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plná velikost B4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0"/>
            <a:ext cx="6715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 descr="plná velikost B4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0"/>
            <a:ext cx="6500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Hadriánovo mauzoleum známé dnes jako Andělský hrad</a:t>
            </a:r>
            <a:endParaRPr lang="cs-CZ" dirty="0"/>
          </a:p>
        </p:txBody>
      </p:sp>
      <p:sp>
        <p:nvSpPr>
          <p:cNvPr id="61442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61443" name="Picture 2" descr="plná velikost B472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3550" b="13550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plná velikost B4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plná velikost B5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0"/>
            <a:ext cx="535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Panteon - Řím</a:t>
            </a:r>
          </a:p>
        </p:txBody>
      </p:sp>
      <p:sp>
        <p:nvSpPr>
          <p:cNvPr id="18434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8435" name="Picture 2" descr="plná velikost B191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2" descr="plná velikost B5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plná velikost B50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 descr="plná velikost B5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plná velikost B50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2" descr="plná velikost B5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2" descr="plná velikost B658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2" descr="plná velikost B47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0"/>
            <a:ext cx="6929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2" descr="plná velikost B4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0"/>
            <a:ext cx="528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2" descr="plná velikost B48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Pompeje byly zasypány Vesuvem r. 79 n.l.</a:t>
            </a:r>
          </a:p>
        </p:txBody>
      </p:sp>
      <p:sp>
        <p:nvSpPr>
          <p:cNvPr id="86018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86019" name="Picture 2" descr="plná velikost B631088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5400" b="25400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panteon_thumb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0"/>
            <a:ext cx="6264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5" name="Picture 2" descr="plná velikost B673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Atriový dům v Pompejích</a:t>
            </a:r>
          </a:p>
        </p:txBody>
      </p:sp>
      <p:sp>
        <p:nvSpPr>
          <p:cNvPr id="90114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90115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90116" name="Picture 5" descr="1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921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2" descr="plná velikost B634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5" descr="Lipari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Fresky v domě Vettiů - Pompeje</a:t>
            </a:r>
          </a:p>
        </p:txBody>
      </p:sp>
      <p:sp>
        <p:nvSpPr>
          <p:cNvPr id="96258" name="Zástupný symbol pro text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96259" name="Picture 10" descr="plná velikost B192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0074" b="20074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5" name="Picture 5" descr="mid_f_normalFile3--pic0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29" name="Picture 7" descr="pompeje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261938"/>
            <a:ext cx="952500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" name="Picture 2" descr="plná velikost B712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Picture 2" descr="plná velikost B715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0"/>
            <a:ext cx="6072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plná velikost B4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Římské malířství</a:t>
            </a:r>
          </a:p>
        </p:txBody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Fresky – na stěnách- témata z mytologie, každodenního života, historie</a:t>
            </a:r>
          </a:p>
          <a:p>
            <a:r>
              <a:rPr lang="cs-CZ" smtClean="0">
                <a:latin typeface="Arial" charset="0"/>
              </a:rPr>
              <a:t>Mozaiky</a:t>
            </a:r>
          </a:p>
          <a:p>
            <a:r>
              <a:rPr lang="cs-CZ" smtClean="0">
                <a:latin typeface="Arial" charset="0"/>
              </a:rPr>
              <a:t>Nádoby zdobené malbou, či reliéfy</a:t>
            </a:r>
          </a:p>
          <a:p>
            <a:pPr>
              <a:buFont typeface="Arial" charset="0"/>
              <a:buNone/>
            </a:pPr>
            <a:endParaRPr lang="cs-CZ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5" name="Picture 5" descr="Soubor:Meister des Porträts des Paquius Proculus 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576263"/>
            <a:ext cx="4838700" cy="570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1" name="Picture 5" descr="230px-Pompeii_Pain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0"/>
            <a:ext cx="69135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Dům Neronův - Řím</a:t>
            </a:r>
          </a:p>
        </p:txBody>
      </p:sp>
      <p:sp>
        <p:nvSpPr>
          <p:cNvPr id="104450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04451" name="Picture 2" descr="plná velikost B193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Mozaiky jsou typické pro římské interiéry</a:t>
            </a:r>
          </a:p>
        </p:txBody>
      </p:sp>
      <p:sp>
        <p:nvSpPr>
          <p:cNvPr id="106498" name="Zástupný symbol pro text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06499" name="Picture 2" descr="plná velikost B193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08546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08547" name="Picture 2" descr="plná velikost B193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Římské sochařství</a:t>
            </a:r>
          </a:p>
        </p:txBody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Kopie děl řeckých sochařů (díky Římanům se dochovaly)</a:t>
            </a:r>
          </a:p>
          <a:p>
            <a:r>
              <a:rPr lang="cs-CZ" smtClean="0">
                <a:latin typeface="Arial" charset="0"/>
              </a:rPr>
              <a:t>Posmrtné masky, bysty</a:t>
            </a:r>
          </a:p>
          <a:p>
            <a:r>
              <a:rPr lang="cs-CZ" smtClean="0">
                <a:latin typeface="Arial" charset="0"/>
              </a:rPr>
              <a:t>Historický reliéf</a:t>
            </a:r>
          </a:p>
          <a:p>
            <a:r>
              <a:rPr lang="cs-CZ" smtClean="0">
                <a:latin typeface="Arial" charset="0"/>
              </a:rPr>
              <a:t>Keramika- vytvořeno vše- současnost již jen opakuje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Augustův oltář míru</a:t>
            </a:r>
          </a:p>
        </p:txBody>
      </p:sp>
      <p:sp>
        <p:nvSpPr>
          <p:cNvPr id="110594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110595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10597" name="Picture 5" descr="AraPacis_vprav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620713"/>
            <a:ext cx="5545137" cy="4103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12642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112643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12645" name="Picture 5" descr="ft309nb1mw_0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836613"/>
            <a:ext cx="7877175" cy="395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9" name="Picture 7" descr="thumb_Augustus_and_Agrip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844675"/>
            <a:ext cx="5041900" cy="345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plná velikost B49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Gaius Julius Caesar - bysta</a:t>
            </a:r>
          </a:p>
        </p:txBody>
      </p:sp>
      <p:sp>
        <p:nvSpPr>
          <p:cNvPr id="114690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114691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14693" name="Picture 5" descr="140px-Giulio-cesare-enhanced_1-800x14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692150"/>
            <a:ext cx="2808287" cy="403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z="4400" b="0" smtClean="0"/>
          </a:p>
        </p:txBody>
      </p:sp>
      <p:sp>
        <p:nvSpPr>
          <p:cNvPr id="116738" name="Zástupný symbol pro obrázek 2"/>
          <p:cNvSpPr>
            <a:spLocks noGrp="1"/>
          </p:cNvSpPr>
          <p:nvPr>
            <p:ph type="pic" idx="1"/>
          </p:nvPr>
        </p:nvSpPr>
        <p:spPr/>
      </p:sp>
      <p:sp>
        <p:nvSpPr>
          <p:cNvPr id="116739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Oltář míru, na reliéfu znázorněna Augustova rodina. </a:t>
            </a:r>
          </a:p>
        </p:txBody>
      </p:sp>
      <p:pic>
        <p:nvPicPr>
          <p:cNvPr id="116741" name="Picture 5" descr="290px-RomaAraPacis_ProcessioneSudParticolar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620713"/>
            <a:ext cx="5472112" cy="4103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gjp1.cz/new/oppa2013/nadote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" y="2348880"/>
            <a:ext cx="4632449" cy="38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gjp1.cz/new/oppa2013/3_loga-upraven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73250"/>
            <a:ext cx="4422292" cy="379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http://dejiny.archii.cz/starovek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/>
              <a:t>https://www.google.cz/search?q=%C5%99%C3%ADm&amp;biw=1280&amp;bih=699&amp;source=lnms&amp;tbm=isch&amp;sa=X&amp;ei=8LfYVIzXEZOMaMu9gegK&amp;ved=0CAcQ_AUoAg</a:t>
            </a:r>
          </a:p>
        </p:txBody>
      </p:sp>
    </p:spTree>
    <p:extLst>
      <p:ext uri="{BB962C8B-B14F-4D97-AF65-F5344CB8AC3E}">
        <p14:creationId xmlns:p14="http://schemas.microsoft.com/office/powerpoint/2010/main" val="310495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plná velikost B49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plná velikost B4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0"/>
            <a:ext cx="7000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29698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9699" name="Picture 2" descr="plná velikost B24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317</Words>
  <Application>Microsoft Office PowerPoint</Application>
  <PresentationFormat>Předvádění na obrazovce (4:3)</PresentationFormat>
  <Paragraphs>86</Paragraphs>
  <Slides>63</Slides>
  <Notes>46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63</vt:i4>
      </vt:variant>
    </vt:vector>
  </HeadingPairs>
  <TitlesOfParts>
    <vt:vector size="66" baseType="lpstr">
      <vt:lpstr>Arial</vt:lpstr>
      <vt:lpstr>Calibri</vt:lpstr>
      <vt:lpstr>Motiv sady Office</vt:lpstr>
      <vt:lpstr>Římská kultura</vt:lpstr>
      <vt:lpstr>Architektura</vt:lpstr>
      <vt:lpstr>Panteon - Řím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Římské divadlo</vt:lpstr>
      <vt:lpstr>Prezentace aplikace PowerPoint</vt:lpstr>
      <vt:lpstr>Prezentace aplikace PowerPoint</vt:lpstr>
      <vt:lpstr>Prezentace aplikace PowerPoint</vt:lpstr>
      <vt:lpstr>lázně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Systém vytápění horkým vzduchem</vt:lpstr>
      <vt:lpstr>Hrobky</vt:lpstr>
      <vt:lpstr>Prezentace aplikace PowerPoint</vt:lpstr>
      <vt:lpstr>Prezentace aplikace PowerPoint</vt:lpstr>
      <vt:lpstr>Hadriánovo mauzoleum známé dnes jako Andělský hrad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Pompeje byly zasypány Vesuvem r. 79 n.l.</vt:lpstr>
      <vt:lpstr>Prezentace aplikace PowerPoint</vt:lpstr>
      <vt:lpstr>Atriový dům v Pompejích</vt:lpstr>
      <vt:lpstr>Prezentace aplikace PowerPoint</vt:lpstr>
      <vt:lpstr>Prezentace aplikace PowerPoint</vt:lpstr>
      <vt:lpstr>Prezentace aplikace PowerPoint</vt:lpstr>
      <vt:lpstr>Fresky v domě Vettiů - Pompeje</vt:lpstr>
      <vt:lpstr>Prezentace aplikace PowerPoint</vt:lpstr>
      <vt:lpstr>Prezentace aplikace PowerPoint</vt:lpstr>
      <vt:lpstr>Prezentace aplikace PowerPoint</vt:lpstr>
      <vt:lpstr>Prezentace aplikace PowerPoint</vt:lpstr>
      <vt:lpstr>Římské malířství</vt:lpstr>
      <vt:lpstr>Prezentace aplikace PowerPoint</vt:lpstr>
      <vt:lpstr>Prezentace aplikace PowerPoint</vt:lpstr>
      <vt:lpstr>Dům Neronův - Řím</vt:lpstr>
      <vt:lpstr>Mozaiky jsou typické pro římské interiéry</vt:lpstr>
      <vt:lpstr>Prezentace aplikace PowerPoint</vt:lpstr>
      <vt:lpstr>Římské sochařství</vt:lpstr>
      <vt:lpstr>Augustův oltář míru</vt:lpstr>
      <vt:lpstr>Prezentace aplikace PowerPoint</vt:lpstr>
      <vt:lpstr>Prezentace aplikace PowerPoint</vt:lpstr>
      <vt:lpstr>Gaius Julius Caesar - bysta</vt:lpstr>
      <vt:lpstr>Prezentace aplikace PowerPoint</vt:lpstr>
      <vt:lpstr>Prezentace aplikace PowerPoint</vt:lpstr>
      <vt:lpstr>Použité zdroje: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Římská kultura</dc:title>
  <dc:creator>Marek</dc:creator>
  <cp:lastModifiedBy>Jitka Kodrová</cp:lastModifiedBy>
  <cp:revision>19</cp:revision>
  <dcterms:created xsi:type="dcterms:W3CDTF">2010-05-30T18:30:36Z</dcterms:created>
  <dcterms:modified xsi:type="dcterms:W3CDTF">2015-02-09T13:37:00Z</dcterms:modified>
</cp:coreProperties>
</file>