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62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2" name="Shape 3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6" name="Shape 3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Nadpis a svislý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8949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Svislý nadpis a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49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podtitul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0"/>
              </a:spcBef>
              <a:buFont typeface="Calibri"/>
              <a:buNone/>
              <a:defRPr/>
            </a:lvl1pPr>
            <a:lvl2pPr marL="0" indent="88900" algn="ctr" rtl="0">
              <a:spcBef>
                <a:spcPts val="0"/>
              </a:spcBef>
              <a:buFont typeface="Calibri"/>
              <a:buNone/>
              <a:defRPr/>
            </a:lvl2pPr>
            <a:lvl3pPr marL="0" indent="190500" algn="ctr" rtl="0">
              <a:spcBef>
                <a:spcPts val="0"/>
              </a:spcBef>
              <a:buFont typeface="Calibri"/>
              <a:buNone/>
              <a:defRPr/>
            </a:lvl3pPr>
            <a:lvl4pPr marL="0" indent="279400" algn="ctr" rtl="0">
              <a:spcBef>
                <a:spcPts val="0"/>
              </a:spcBef>
              <a:buFont typeface="Calibri"/>
              <a:buNone/>
              <a:defRPr/>
            </a:lvl4pPr>
            <a:lvl5pPr marL="0" indent="381000" algn="ctr" rtl="0">
              <a:spcBef>
                <a:spcPts val="0"/>
              </a:spcBef>
              <a:buFont typeface="Calibri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ázev - nahoř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drážk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357187" y="6500810"/>
            <a:ext cx="8429616" cy="0"/>
          </a:xfrm>
          <a:custGeom>
            <a:avLst/>
            <a:gdLst/>
            <a:ahLst/>
            <a:cxnLst/>
            <a:rect l="0" t="0" r="0" b="0"/>
            <a:pathLst>
              <a:path w="21600" h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76200" cap="flat">
            <a:solidFill>
              <a:srgbClr val="444444">
                <a:alpha val="298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357187" y="357187"/>
            <a:ext cx="8429616" cy="0"/>
          </a:xfrm>
          <a:custGeom>
            <a:avLst/>
            <a:gdLst/>
            <a:ahLst/>
            <a:cxnLst/>
            <a:rect l="0" t="0" r="0" b="0"/>
            <a:pathLst>
              <a:path w="21600" h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444444">
                <a:alpha val="298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57187" y="687585"/>
            <a:ext cx="8429700" cy="547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Calibri"/>
              <a:buChar char="•"/>
              <a:defRPr/>
            </a:lvl1pPr>
            <a:lvl2pPr rtl="0">
              <a:spcBef>
                <a:spcPts val="0"/>
              </a:spcBef>
              <a:buFont typeface="Calibri"/>
              <a:buChar char="•"/>
              <a:defRPr/>
            </a:lvl2pPr>
            <a:lvl3pPr rtl="0">
              <a:spcBef>
                <a:spcPts val="0"/>
              </a:spcBef>
              <a:buFont typeface="Calibri"/>
              <a:buChar char="•"/>
              <a:defRPr/>
            </a:lvl3pPr>
            <a:lvl4pPr rtl="0">
              <a:spcBef>
                <a:spcPts val="0"/>
              </a:spcBef>
              <a:buFont typeface="Calibri"/>
              <a:buChar char="•"/>
              <a:defRPr/>
            </a:lvl4pPr>
            <a:lvl5pPr rtl="0">
              <a:spcBef>
                <a:spcPts val="0"/>
              </a:spcBef>
              <a:buFont typeface="Calibri"/>
              <a:buChar char="•"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Záhlaví části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obsah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Porovnání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sah s titulkem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99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699" cy="58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Obrázek s titulkem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ikipedie.or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pedia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800" b="1" i="0" u="none" strike="noStrike" cap="none" baseline="0">
                <a:solidFill>
                  <a:schemeClr val="dk1"/>
                </a:solidFill>
              </a:rPr>
              <a:t>Vývojová psychologie</a:t>
            </a:r>
          </a:p>
        </p:txBody>
      </p:sp>
      <p:pic>
        <p:nvPicPr>
          <p:cNvPr id="1026" name="Picture 2" descr="C:\Users\kubicek\Desktop\3_loga-upraven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9350"/>
            <a:ext cx="2200275" cy="1898650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3059832" y="4005064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Materiál vytvořený studenty</a:t>
            </a:r>
          </a:p>
          <a:p>
            <a:r>
              <a:rPr lang="cs-CZ" smtClean="0"/>
              <a:t>Skupinová práce</a:t>
            </a:r>
            <a:endParaRPr lang="cs-CZ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395536" y="260647"/>
            <a:ext cx="7272808" cy="14401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4250" b="0" i="0" u="none" strike="noStrike" cap="none" baseline="0">
                <a:solidFill>
                  <a:srgbClr val="000000"/>
                </a:solidFill>
              </a:rPr>
              <a:t>Schopnosti získané v tomto období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251519" y="1556791"/>
            <a:ext cx="3650130" cy="44201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49250" algn="l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otáčet hlavičku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uchopit předměty ve své blízkosti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sledovat dění ve svém okolí docela volně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sahat po věcech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zvedat hlavičku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převalovat se z jedné strany na druhou</a:t>
            </a:r>
          </a:p>
          <a:p>
            <a:pPr marL="457200" marR="0" lvl="0" indent="-349250" algn="l" rtl="0">
              <a:spcBef>
                <a:spcPts val="2039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1900" b="0" i="0" u="none" strike="noStrike" cap="none" baseline="0">
                <a:solidFill>
                  <a:srgbClr val="000000"/>
                </a:solidFill>
              </a:rPr>
              <a:t>vzpřímit hlavičku</a:t>
            </a:r>
          </a:p>
        </p:txBody>
      </p:sp>
      <p:sp>
        <p:nvSpPr>
          <p:cNvPr id="154" name="Shape 154"/>
          <p:cNvSpPr/>
          <p:nvPr/>
        </p:nvSpPr>
        <p:spPr>
          <a:xfrm>
            <a:off x="4769880" y="2189139"/>
            <a:ext cx="3362904" cy="315549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4200" y="0"/>
                </a:moveTo>
                <a:cubicBezTo>
                  <a:pt x="3868" y="0"/>
                  <a:pt x="3600" y="333"/>
                  <a:pt x="3600" y="744"/>
                </a:cubicBezTo>
                <a:lnTo>
                  <a:pt x="3600" y="12973"/>
                </a:lnTo>
                <a:lnTo>
                  <a:pt x="0" y="15208"/>
                </a:lnTo>
                <a:lnTo>
                  <a:pt x="3600" y="17443"/>
                </a:lnTo>
                <a:lnTo>
                  <a:pt x="3600" y="20854"/>
                </a:lnTo>
                <a:cubicBezTo>
                  <a:pt x="3600" y="21265"/>
                  <a:pt x="3868" y="21600"/>
                  <a:pt x="4200" y="21600"/>
                </a:cubicBezTo>
                <a:lnTo>
                  <a:pt x="21000" y="21600"/>
                </a:lnTo>
                <a:cubicBezTo>
                  <a:pt x="21332" y="21600"/>
                  <a:pt x="21600" y="21265"/>
                  <a:pt x="21600" y="20854"/>
                </a:cubicBezTo>
                <a:lnTo>
                  <a:pt x="21600" y="744"/>
                </a:lnTo>
                <a:cubicBezTo>
                  <a:pt x="21600" y="333"/>
                  <a:pt x="21332" y="0"/>
                  <a:pt x="21000" y="0"/>
                </a:cubicBezTo>
                <a:lnTo>
                  <a:pt x="420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/>
              <a:t>   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5664975" y="2456575"/>
            <a:ext cx="2467800" cy="27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>
                <a:solidFill>
                  <a:schemeClr val="dk1"/>
                </a:solidFill>
              </a:rPr>
              <a:t>•samostatně sedět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cs-CZ" sz="1800">
                <a:solidFill>
                  <a:schemeClr val="dk1"/>
                </a:solidFill>
              </a:rPr>
              <a:t>•smyslově vnímat</a:t>
            </a:r>
          </a:p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>
                <a:solidFill>
                  <a:schemeClr val="dk1"/>
                </a:solidFill>
              </a:rPr>
              <a:t>•chápat prostorové vztahy</a:t>
            </a:r>
          </a:p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>
                <a:solidFill>
                  <a:schemeClr val="dk1"/>
                </a:solidFill>
              </a:rPr>
              <a:t>•lézt po čtyřech </a:t>
            </a:r>
          </a:p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>
                <a:solidFill>
                  <a:schemeClr val="dk1"/>
                </a:solidFill>
              </a:rPr>
              <a:t>•chodit</a:t>
            </a:r>
          </a:p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>
                <a:solidFill>
                  <a:schemeClr val="dk1"/>
                </a:solidFill>
              </a:rPr>
              <a:t>•žvatlat</a:t>
            </a:r>
          </a:p>
          <a:p>
            <a:pPr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2918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 základní typy </a:t>
            </a:r>
          </a:p>
        </p:txBody>
      </p:sp>
      <p:sp>
        <p:nvSpPr>
          <p:cNvPr id="161" name="Shape 161"/>
          <p:cNvSpPr/>
          <p:nvPr/>
        </p:nvSpPr>
        <p:spPr>
          <a:xfrm>
            <a:off x="1353945" y="1857186"/>
            <a:ext cx="3523734" cy="1971182"/>
          </a:xfrm>
          <a:prstGeom prst="roundRect">
            <a:avLst>
              <a:gd name="adj" fmla="val 17876"/>
            </a:avLst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1" i="0" u="none" strike="noStrike" cap="none" baseline="0">
                <a:solidFill>
                  <a:srgbClr val="FFFFFF"/>
                </a:solidFill>
              </a:rPr>
              <a:t>Děti aktivní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-brzy lezou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-nechtějí sedět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-snaží se chodit </a:t>
            </a:r>
          </a:p>
        </p:txBody>
      </p:sp>
      <p:sp>
        <p:nvSpPr>
          <p:cNvPr id="162" name="Shape 162"/>
          <p:cNvSpPr/>
          <p:nvPr/>
        </p:nvSpPr>
        <p:spPr>
          <a:xfrm>
            <a:off x="4169955" y="3184406"/>
            <a:ext cx="3791400" cy="2303100"/>
          </a:xfrm>
          <a:prstGeom prst="roundRect">
            <a:avLst>
              <a:gd name="adj" fmla="val 10000"/>
            </a:avLst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1" i="0" u="none" strike="noStrike" cap="none" baseline="0">
                <a:solidFill>
                  <a:srgbClr val="FFFFFF"/>
                </a:solidFill>
              </a:rPr>
              <a:t>Děti pasivní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-nechtějí chodit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-rádi sedí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-pozorují svět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755575" y="260647"/>
            <a:ext cx="7810499" cy="1127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Z hlediska psychiky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251531" y="1412775"/>
            <a:ext cx="8314500" cy="439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005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7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Kojenec by si měl vytvářet PEVNÝ vztah k jedné osobě(matka)</a:t>
            </a:r>
          </a:p>
          <a:p>
            <a:pPr marL="457200" marR="0" lvl="0" indent="-40005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7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Začíná rozeznávat tváře, obličeje a objevuje se se strach z cizích lidí </a:t>
            </a:r>
          </a:p>
          <a:p>
            <a:pPr marL="457200" marR="0" lvl="0" indent="-40005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7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Lépe reagují na ženy </a:t>
            </a:r>
          </a:p>
          <a:p>
            <a:pPr marL="0" marR="0" lvl="0" indent="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7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Libido ORÁLNÍ-&gt;vše strká do pusy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Vývoj řeči </a:t>
            </a:r>
          </a:p>
        </p:txBody>
      </p:sp>
      <p:sp>
        <p:nvSpPr>
          <p:cNvPr id="174" name="Shape 174"/>
          <p:cNvSpPr/>
          <p:nvPr/>
        </p:nvSpPr>
        <p:spPr>
          <a:xfrm rot="-212189">
            <a:off x="467865" y="1350622"/>
            <a:ext cx="2594551" cy="2452427"/>
          </a:xfrm>
          <a:custGeom>
            <a:avLst/>
            <a:gdLst/>
            <a:ahLst/>
            <a:cxnLst/>
            <a:rect l="0" t="0" r="0" b="0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000000"/>
                </a:solidFill>
              </a:rPr>
              <a:t>3.měsic 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/>
              <a:t>- </a:t>
            </a:r>
            <a:r>
              <a:rPr lang="cs-CZ" sz="1800" b="0" i="0" u="none" strike="noStrike" cap="none" baseline="0">
                <a:solidFill>
                  <a:srgbClr val="000000"/>
                </a:solidFill>
              </a:rPr>
              <a:t>broukání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000000"/>
                </a:solidFill>
              </a:rPr>
              <a:t>(Pouze zvuky)</a:t>
            </a:r>
          </a:p>
        </p:txBody>
      </p:sp>
      <p:sp>
        <p:nvSpPr>
          <p:cNvPr id="175" name="Shape 175"/>
          <p:cNvSpPr/>
          <p:nvPr/>
        </p:nvSpPr>
        <p:spPr>
          <a:xfrm>
            <a:off x="3402794" y="2057623"/>
            <a:ext cx="2742754" cy="2742754"/>
          </a:xfrm>
          <a:custGeom>
            <a:avLst/>
            <a:gdLst/>
            <a:ahLst/>
            <a:cxnLst/>
            <a:rect l="0" t="0" r="0" b="0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6.měsíc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</a:endParaRPr>
          </a:p>
          <a:p>
            <a:pPr marR="0" lvl="0" algn="ctr" rtl="0">
              <a:spcBef>
                <a:spcPts val="0"/>
              </a:spcBef>
              <a:buNone/>
            </a:pPr>
            <a:r>
              <a:rPr lang="cs-CZ" sz="1800">
                <a:solidFill>
                  <a:srgbClr val="FFFFFF"/>
                </a:solidFill>
              </a:rPr>
              <a:t>- </a:t>
            </a:r>
            <a:r>
              <a:rPr lang="cs-CZ" sz="1800" b="0" i="0" u="none" strike="noStrike" cap="none" baseline="0">
                <a:solidFill>
                  <a:srgbClr val="FFFFFF"/>
                </a:solidFill>
              </a:rPr>
              <a:t>žvatlání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(slabiky)</a:t>
            </a:r>
          </a:p>
        </p:txBody>
      </p:sp>
      <p:sp>
        <p:nvSpPr>
          <p:cNvPr id="176" name="Shape 176"/>
          <p:cNvSpPr/>
          <p:nvPr/>
        </p:nvSpPr>
        <p:spPr>
          <a:xfrm>
            <a:off x="4603923" y="3770126"/>
            <a:ext cx="2980602" cy="2600046"/>
          </a:xfrm>
          <a:custGeom>
            <a:avLst/>
            <a:gdLst/>
            <a:ahLst/>
            <a:cxnLst/>
            <a:rect l="0" t="0" r="0" b="0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 b="0" i="0" u="none" strike="noStrike" cap="none" baseline="0">
                <a:solidFill>
                  <a:srgbClr val="FFFFFF"/>
                </a:solidFill>
              </a:rPr>
              <a:t>12.měsíc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rgbClr val="FFFFFF"/>
              </a:solidFill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cs-CZ" sz="1800">
                <a:solidFill>
                  <a:srgbClr val="FFFFFF"/>
                </a:solidFill>
              </a:rPr>
              <a:t>- </a:t>
            </a:r>
            <a:r>
              <a:rPr lang="cs-CZ" sz="1800" b="0" i="0" u="none" strike="noStrike" cap="none" baseline="0">
                <a:solidFill>
                  <a:srgbClr val="FFFFFF"/>
                </a:solidFill>
              </a:rPr>
              <a:t>1.slova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666760" y="2974726"/>
            <a:ext cx="7810499" cy="90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4800" b="1" i="0" u="none" strike="noStrike" cap="none" baseline="0">
                <a:solidFill>
                  <a:srgbClr val="000000"/>
                </a:solidFill>
              </a:rPr>
              <a:t>Batole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669727" y="95346"/>
            <a:ext cx="7804547" cy="15180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Základní informace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383529" y="1957990"/>
            <a:ext cx="4536599" cy="14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1.-3. rok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zpomalení růstu, změna tělesných proporcí 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chůze, běh </a:t>
            </a:r>
          </a:p>
        </p:txBody>
      </p:sp>
      <p:pic>
        <p:nvPicPr>
          <p:cNvPr id="188" name="Shape 1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20017" y="2097297"/>
            <a:ext cx="2579276" cy="3868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666760" y="168065"/>
            <a:ext cx="7810499" cy="1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4250" b="1" i="0" u="none" strike="noStrike" cap="none" baseline="0">
                <a:solidFill>
                  <a:srgbClr val="000000"/>
                </a:solidFill>
              </a:rPr>
              <a:t>Schopnosti získané v tomto období 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66746" y="1700825"/>
            <a:ext cx="7810499" cy="489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>
                <a:solidFill>
                  <a:schemeClr val="dk1"/>
                </a:solidFill>
              </a:rPr>
              <a:t>Rozeznává osoby z rodiny a rozlišuje i tvary, hračky a různé předměty</a:t>
            </a:r>
          </a:p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>
                <a:solidFill>
                  <a:schemeClr val="dk1"/>
                </a:solidFill>
              </a:rPr>
              <a:t>Leze, začíná chodit, mluví</a:t>
            </a:r>
          </a:p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>
                <a:solidFill>
                  <a:schemeClr val="dk1"/>
                </a:solidFill>
              </a:rPr>
              <a:t>Uvědomuje si:</a:t>
            </a:r>
          </a:p>
          <a:p>
            <a:pPr marL="0" marR="0" lvl="0" indent="457200" algn="l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cs-CZ" sz="3000">
                <a:solidFill>
                  <a:schemeClr val="dk1"/>
                </a:solidFill>
              </a:rPr>
              <a:t>Rostou mu zuby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892969" y="1034150"/>
            <a:ext cx="7358063" cy="23217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chemeClr val="dk1"/>
                </a:solidFill>
              </a:rPr>
              <a:t>Předškolní věk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3 - 6 let</a:t>
            </a: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5725" y="4215921"/>
            <a:ext cx="4161234" cy="24467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9967" y="457227"/>
            <a:ext cx="2731302" cy="594346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539552" y="188640"/>
            <a:ext cx="6912767" cy="864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050" b="1" i="0" u="none" strike="noStrike" cap="none" baseline="0">
                <a:solidFill>
                  <a:schemeClr val="dk1"/>
                </a:solidFill>
              </a:rPr>
              <a:t>Biologický vývoj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740700" y="1378350"/>
            <a:ext cx="4978199" cy="508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Zvýšený růst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sílí svalová hmota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dobrá motorická výkonnost (snese i zátěž)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nevyzrálý imunitní systém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značná pohyblivost – dítě chvíli neposedí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1800"/>
              <a:t>vytvoření pohlavní identity – uvědomuje si svoji pohlavní roli a její neměnnost, přebírá chování, způsob myšlení v rámci své pohlavní role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106" y="2252575"/>
            <a:ext cx="3125779" cy="4007408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 txBox="1"/>
          <p:nvPr/>
        </p:nvSpPr>
        <p:spPr>
          <a:xfrm>
            <a:off x="4659550" y="411475"/>
            <a:ext cx="4114199" cy="39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2000"/>
              <a:t>dítě je zvídavé, rádo se směje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cs-CZ" sz="2000"/>
              <a:t> 	zvládá pojmy nahoře – dole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2000"/>
              <a:t>dokončena funkční dominance hemisfér P-L (lateralita)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2000"/>
              <a:t>dítě si všímá detailů</a:t>
            </a:r>
          </a:p>
          <a:p>
            <a:pPr marL="457200" lvl="0" indent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cs-CZ" sz="2000"/>
              <a:t>při vnímání prostoru – přeceňuje bližší objekty na úkor vzdálenějších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2000"/>
              <a:t>čas vnímá pomocí opakujících se dějů – žije přítomností (nespěchá)</a:t>
            </a:r>
          </a:p>
          <a:p>
            <a:pPr lvl="0" indent="45720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cs-CZ" sz="2000"/>
              <a:t>množství odhaduje vizuálně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cs-CZ" sz="2000"/>
              <a:t>chápe pojmy  přidej – uber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606060"/>
              </a:buClr>
              <a:buSzPct val="25000"/>
              <a:buFont typeface="Calibri"/>
              <a:buNone/>
            </a:pPr>
            <a:r>
              <a:rPr lang="cs-CZ" sz="4800" b="1" i="0" u="none" strike="noStrike" cap="none" baseline="0">
                <a:solidFill>
                  <a:schemeClr val="dk1"/>
                </a:solidFill>
              </a:rPr>
              <a:t>P</a:t>
            </a:r>
            <a:r>
              <a:rPr lang="cs-CZ" sz="4800" b="1">
                <a:solidFill>
                  <a:schemeClr val="dk1"/>
                </a:solidFill>
              </a:rPr>
              <a:t>renatální období 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606060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/>
              <a:t>Jelena a Marija Vukša, Karolína Füzy, Eliška Brouns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8394" y="3739635"/>
            <a:ext cx="5347072" cy="295286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669727" y="446483"/>
            <a:ext cx="3975320" cy="8444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200" b="1" i="0" u="none" strike="noStrike" cap="none" baseline="0">
                <a:solidFill>
                  <a:schemeClr val="dk1"/>
                </a:solidFill>
              </a:rPr>
              <a:t>Kresba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69725" y="1592641"/>
            <a:ext cx="8044080" cy="24238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683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Vyjadřuje přání a myšlenky</a:t>
            </a:r>
          </a:p>
          <a:p>
            <a:pPr marL="277803" marR="0" lvl="0" indent="-173028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chemeClr val="dk1"/>
              </a:solidFill>
            </a:endParaRPr>
          </a:p>
          <a:p>
            <a:pPr marL="457200" marR="0" lvl="0" indent="-3683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VÝVOJ: čmáranice  → kresba podle představ → kresba podle předlohy  → plánování (lidé z okolí, zvířata, pohádky...) → scény a události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Shape 226"/>
          <p:cNvPicPr preferRelativeResize="0"/>
          <p:nvPr/>
        </p:nvPicPr>
        <p:blipFill rotWithShape="1">
          <a:blip r:embed="rId3">
            <a:alphaModFix/>
          </a:blip>
          <a:srcRect l="32373" r="24460" b="101"/>
          <a:stretch/>
        </p:blipFill>
        <p:spPr>
          <a:xfrm>
            <a:off x="4723805" y="446483"/>
            <a:ext cx="3750468" cy="5786437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251519" y="116631"/>
            <a:ext cx="4121273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200" b="1" i="0" u="none" strike="noStrike" cap="none" baseline="0">
                <a:solidFill>
                  <a:schemeClr val="dk1"/>
                </a:solidFill>
              </a:rPr>
              <a:t>Verbální schopnosti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66750" y="3540125"/>
            <a:ext cx="7810499" cy="7937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Jan Harangozzo, Volodymyr Roman, Marek Brož.        1.A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666750" y="287775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7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Psychologický vývoj </a:t>
            </a:r>
          </a:p>
        </p:txBody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768300" y="2728709"/>
            <a:ext cx="7607399" cy="460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i="0" u="none" strike="noStrike" cap="none" baseline="0">
                <a:solidFill>
                  <a:schemeClr val="dk1"/>
                </a:solidFill>
              </a:rPr>
              <a:t>V citové sféře - emoce často negativní.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i="0" u="none" strike="noStrike" cap="none" baseline="0">
                <a:solidFill>
                  <a:schemeClr val="dk1"/>
                </a:solidFill>
              </a:rPr>
              <a:t>V intelektuální sféře - rozvoj tvořivého myšlení.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i="0" u="none" strike="noStrike" cap="none" baseline="0">
                <a:solidFill>
                  <a:schemeClr val="dk1"/>
                </a:solidFill>
              </a:rPr>
              <a:t>V sociální sféře - role vrstevníků 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Shape 243"/>
          <p:cNvPicPr preferRelativeResize="0"/>
          <p:nvPr/>
        </p:nvPicPr>
        <p:blipFill rotWithShape="1">
          <a:blip r:embed="rId3">
            <a:alphaModFix/>
          </a:blip>
          <a:srcRect l="20862" r="20862"/>
          <a:stretch/>
        </p:blipFill>
        <p:spPr>
          <a:xfrm>
            <a:off x="4938712" y="1426042"/>
            <a:ext cx="3871677" cy="499016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683568" y="260647"/>
            <a:ext cx="7810499" cy="90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700" b="1" i="0" u="none" strike="noStrike" cap="none" baseline="0">
                <a:solidFill>
                  <a:schemeClr val="dk1"/>
                </a:solidFill>
              </a:rPr>
              <a:t>Mladší školní věk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107504" y="1196751"/>
            <a:ext cx="4553321" cy="50405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30002" marR="0" lvl="0" indent="-230002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Od 6-11 let.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Rozvoj logiky, zlepšování paměti a motoriky.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Psychologie hordy - první dva roky se třída chová jako stádo, vedeno učitelem.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Od třetího ročníku vzniká soutěživost.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Kolem desátého věku se začínají vytvářet přátelství na základě podobných zájmů.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 t="17713" b="17712"/>
          <a:stretch/>
        </p:blipFill>
        <p:spPr>
          <a:xfrm>
            <a:off x="4930748" y="1531905"/>
            <a:ext cx="3973214" cy="512103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611560" y="116631"/>
            <a:ext cx="7810499" cy="980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4700" b="1" i="0" u="none" strike="noStrike" cap="none" baseline="0">
                <a:solidFill>
                  <a:schemeClr val="dk1"/>
                </a:solidFill>
              </a:rPr>
              <a:t>Pubescense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323528" y="1268759"/>
            <a:ext cx="4248472" cy="49685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32349" marR="0" lvl="0" indent="-232349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11 - 15 let.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Zrychlený růst a vývoj sekundárních pohlavních znaků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Pubescentní negativismus tzv. období vzdoru - dítě se bouří a hlavní slovo mají kamarádi.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Převládají záporné emoce, podrážděnost a prěcitlivělost.</a:t>
            </a:r>
          </a:p>
          <a:p>
            <a:pPr marL="457200" marR="0" lvl="0" indent="-381000" algn="l" rtl="0">
              <a:spcBef>
                <a:spcPts val="184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Vývoj estetického cítění - vytváření vlastních názorů. 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Shape 257"/>
          <p:cNvPicPr preferRelativeResize="0"/>
          <p:nvPr/>
        </p:nvPicPr>
        <p:blipFill rotWithShape="1">
          <a:blip r:embed="rId3">
            <a:alphaModFix/>
          </a:blip>
          <a:srcRect t="4699" b="4698"/>
          <a:stretch/>
        </p:blipFill>
        <p:spPr>
          <a:xfrm>
            <a:off x="4937242" y="552450"/>
            <a:ext cx="3571874" cy="57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Shape 2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528" y="980728"/>
            <a:ext cx="3174999" cy="4233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539552" y="980728"/>
            <a:ext cx="7810499" cy="16760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Adolesence</a:t>
            </a: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200" b="0" i="0" u="none" strike="noStrike" cap="none" baseline="0">
                <a:solidFill>
                  <a:srgbClr val="000000"/>
                </a:solidFill>
              </a:rPr>
              <a:t>Horný, Kalašnikov, Shbeeb, Bareš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666750" y="829550"/>
            <a:ext cx="7810499" cy="89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FFFFFF"/>
              </a:buClr>
              <a:buSzPct val="25000"/>
              <a:buFont typeface="Calibri"/>
              <a:buNone/>
            </a:pPr>
            <a:r>
              <a:rPr lang="cs-CZ" sz="5600" b="1">
                <a:solidFill>
                  <a:schemeClr val="dk1"/>
                </a:solidFill>
              </a:rPr>
              <a:t>Charakteristika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863127" y="1989435"/>
            <a:ext cx="7804500" cy="442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Většinou od 15 - 22let </a:t>
            </a:r>
          </a:p>
          <a:p>
            <a:pPr marL="457200" marR="0" lvl="0" indent="-381000" algn="l" rtl="0">
              <a:spcBef>
                <a:spcPts val="2039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Teoretické myšlení</a:t>
            </a:r>
          </a:p>
          <a:p>
            <a:pPr marL="457200" marR="0" lvl="0" indent="-381000" algn="l" rtl="0">
              <a:spcBef>
                <a:spcPts val="2039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Fyzické a pohlavní dospívání </a:t>
            </a:r>
          </a:p>
          <a:p>
            <a:pPr marL="457200" marR="0" lvl="0" indent="-381000" algn="l" rtl="0">
              <a:spcBef>
                <a:spcPts val="2039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Snaha o osamostatnění</a:t>
            </a:r>
          </a:p>
          <a:p>
            <a:pPr marL="457200" marR="0" lvl="0" indent="-381000" algn="l" rtl="0">
              <a:spcBef>
                <a:spcPts val="2039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Emocionální nevyrovnanost</a:t>
            </a:r>
          </a:p>
          <a:p>
            <a:pPr marL="457200" marR="0" lvl="0" indent="-381000" algn="l" rtl="0">
              <a:spcBef>
                <a:spcPts val="2039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Období krizí (případné pokusy o sebevraždy, náklonnost k drogám, traumata)</a:t>
            </a:r>
          </a:p>
          <a:p>
            <a:pPr marL="0" marR="0" lvl="0" indent="0" algn="l" rtl="0">
              <a:spcBef>
                <a:spcPts val="2039"/>
              </a:spcBef>
              <a:buClr>
                <a:srgbClr val="000000"/>
              </a:buClr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 l="3420" r="3419"/>
          <a:stretch/>
        </p:blipFill>
        <p:spPr>
          <a:xfrm>
            <a:off x="1134066" y="425910"/>
            <a:ext cx="6876000" cy="4161299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666750" y="4865198"/>
            <a:ext cx="7810499" cy="1289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4800" b="1" i="0" u="none" strike="noStrike" cap="none" baseline="0">
                <a:solidFill>
                  <a:srgbClr val="000000"/>
                </a:solidFill>
              </a:rPr>
              <a:t>Časté kladení si otázek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10318" y="908720"/>
            <a:ext cx="4001399" cy="481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>
                <a:latin typeface="Calibri"/>
                <a:ea typeface="Calibri"/>
                <a:cs typeface="Calibri"/>
                <a:sym typeface="Calibri"/>
              </a:rPr>
              <a:t>Období od početí po narození dítěte</a:t>
            </a:r>
          </a:p>
          <a:p>
            <a:pPr marL="457200" marR="0" lvl="0" indent="-381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>
                <a:latin typeface="Calibri"/>
                <a:ea typeface="Calibri"/>
                <a:cs typeface="Calibri"/>
                <a:sym typeface="Calibri"/>
              </a:rPr>
              <a:t>Vytvářením základních biologických a psychických předpokladů</a:t>
            </a:r>
          </a:p>
          <a:p>
            <a:pPr marL="457200" marR="0" lvl="0" indent="-381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>
                <a:latin typeface="Calibri"/>
                <a:ea typeface="Calibri"/>
                <a:cs typeface="Calibri"/>
                <a:sym typeface="Calibri"/>
              </a:rPr>
              <a:t>Dlouho nebylo zahrnuto do psychologie</a:t>
            </a:r>
          </a:p>
        </p:txBody>
      </p:sp>
      <p:grpSp>
        <p:nvGrpSpPr>
          <p:cNvPr id="101" name="Shape 101"/>
          <p:cNvGrpSpPr/>
          <p:nvPr/>
        </p:nvGrpSpPr>
        <p:grpSpPr>
          <a:xfrm>
            <a:off x="4480373" y="665714"/>
            <a:ext cx="3762813" cy="5299302"/>
            <a:chOff x="-127000" y="-88900"/>
            <a:chExt cx="5829299" cy="7861299"/>
          </a:xfrm>
        </p:grpSpPr>
        <p:pic>
          <p:nvPicPr>
            <p:cNvPr id="102" name="Shape 102"/>
            <p:cNvPicPr preferRelativeResize="0"/>
            <p:nvPr/>
          </p:nvPicPr>
          <p:blipFill rotWithShape="1">
            <a:blip r:embed="rId3">
              <a:alphaModFix/>
            </a:blip>
            <a:srcRect l="18230" r="18229"/>
            <a:stretch/>
          </p:blipFill>
          <p:spPr>
            <a:xfrm>
              <a:off x="0" y="0"/>
              <a:ext cx="5575300" cy="7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Shape 10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127000" y="-88900"/>
              <a:ext cx="5829299" cy="78612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4" name="Shape 104"/>
          <p:cNvSpPr/>
          <p:nvPr/>
        </p:nvSpPr>
        <p:spPr>
          <a:xfrm>
            <a:off x="395536" y="332656"/>
            <a:ext cx="3842084" cy="456851"/>
          </a:xfrm>
          <a:prstGeom prst="rect">
            <a:avLst/>
          </a:prstGeom>
          <a:noFill/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3000" b="1" i="0" u="none" strike="noStrike" cap="none" baseline="0"/>
              <a:t>P</a:t>
            </a:r>
            <a:r>
              <a:rPr lang="cs-CZ" sz="3000" b="1"/>
              <a:t>renatální období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Dospělost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Calibri"/>
              <a:buNone/>
            </a:pPr>
            <a:r>
              <a:rPr lang="cs-CZ" sz="5600" b="0" i="0" u="none" strike="noStrike" cap="none" baseline="0">
                <a:solidFill>
                  <a:srgbClr val="FFFFFF"/>
                </a:solidFill>
              </a:rPr>
              <a:t>Charakteristika </a:t>
            </a:r>
          </a:p>
        </p:txBody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66739" y="1149344"/>
            <a:ext cx="7572599" cy="487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Období 21-45let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Nejproduktivnější činnost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Stabilita, vyrovnanost, plná výkonnost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Ustálení partnerských vztahů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Osvobození se od závislosti na rodině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Velká potřeba seberealizace- kariéra 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Schopnost rozvržení práce/odpočinku</a:t>
            </a:r>
          </a:p>
          <a:p>
            <a:pPr marL="457200" marR="0" lvl="0" indent="-381000" algn="l" rtl="0">
              <a:lnSpc>
                <a:spcPct val="90000"/>
              </a:lnSpc>
              <a:spcBef>
                <a:spcPts val="2391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Dlouhotrvající přátelství </a:t>
            </a: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Shape 293"/>
          <p:cNvPicPr preferRelativeResize="0"/>
          <p:nvPr/>
        </p:nvPicPr>
        <p:blipFill rotWithShape="1">
          <a:blip r:embed="rId3">
            <a:alphaModFix/>
          </a:blip>
          <a:srcRect t="4017" r="957" b="26683"/>
          <a:stretch/>
        </p:blipFill>
        <p:spPr>
          <a:xfrm>
            <a:off x="1603313" y="612470"/>
            <a:ext cx="5937299" cy="416129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666750" y="44824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Kariéria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400" b="1" i="0" u="none" strike="noStrike" cap="none" baseline="0">
                <a:solidFill>
                  <a:srgbClr val="000000"/>
                </a:solidFill>
              </a:rPr>
              <a:t>Děkujeme za pozornost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666750" y="1139075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chemeClr val="dk1"/>
                </a:solidFill>
              </a:rPr>
              <a:t>Střední věk </a:t>
            </a:r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892969" y="3540621"/>
            <a:ext cx="7358063" cy="7947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45 až 60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"Období kdy se růst mění na stárnutí" 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669720" y="892969"/>
            <a:ext cx="7804500" cy="507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7526" marR="0" lvl="0" indent="-141476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300" b="0" i="0" u="none" strike="noStrike" cap="none" baseline="0">
              <a:solidFill>
                <a:schemeClr val="dk1"/>
              </a:solidFill>
            </a:endParaRP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 b="0" i="0" u="none" strike="noStrike" cap="none" baseline="0">
                <a:solidFill>
                  <a:schemeClr val="dk1"/>
                </a:solidFill>
              </a:rPr>
              <a:t>První známky poklesu výkonnosti </a:t>
            </a: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 b="0" i="0" u="none" strike="noStrike" cap="none" baseline="0">
                <a:solidFill>
                  <a:schemeClr val="dk1"/>
                </a:solidFill>
              </a:rPr>
              <a:t>Pomalu upadá schopnost učit se </a:t>
            </a: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 b="0" i="0" u="none" strike="noStrike" cap="none" baseline="0">
                <a:solidFill>
                  <a:schemeClr val="dk1"/>
                </a:solidFill>
              </a:rPr>
              <a:t>Život upadá do rutiny </a:t>
            </a: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>
                <a:solidFill>
                  <a:schemeClr val="dk1"/>
                </a:solidFill>
              </a:rPr>
              <a:t>O</a:t>
            </a:r>
            <a:r>
              <a:rPr lang="cs-CZ" sz="2300" b="0" i="0" u="none" strike="noStrike" cap="none" baseline="0">
                <a:solidFill>
                  <a:schemeClr val="dk1"/>
                </a:solidFill>
              </a:rPr>
              <a:t>samostatnění děti - syndrom prázdného hnízda (krize hledání nového smyslu života a uplatnění)</a:t>
            </a: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 b="0" i="0" u="none" strike="noStrike" cap="none" baseline="0">
                <a:solidFill>
                  <a:schemeClr val="dk1"/>
                </a:solidFill>
              </a:rPr>
              <a:t>Příprava na důchod </a:t>
            </a:r>
          </a:p>
          <a:p>
            <a:pPr marL="457200" marR="0" lvl="0" indent="-374650" algn="l" rtl="0">
              <a:spcBef>
                <a:spcPts val="2672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300" b="0" i="0" u="none" strike="noStrike" cap="none" baseline="0">
                <a:solidFill>
                  <a:schemeClr val="dk1"/>
                </a:solidFill>
              </a:rPr>
              <a:t>Kolem 50. roku se ženy dostávají do menopauzy</a:t>
            </a: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title"/>
          </p:nvPr>
        </p:nvSpPr>
        <p:spPr>
          <a:xfrm>
            <a:off x="539552" y="260647"/>
            <a:ext cx="7810499" cy="13405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chemeClr val="dk1"/>
                </a:solidFill>
              </a:rPr>
              <a:t>Krize středního věku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669725" y="1669976"/>
            <a:ext cx="3810739" cy="44201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3776" marR="0" lvl="0" indent="-293776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Faktory vedoucí ke krizi:</a:t>
            </a:r>
          </a:p>
          <a:p>
            <a:pPr marL="293776" marR="0" lvl="0" indent="-293776" algn="l" rtl="0">
              <a:spcBef>
                <a:spcPts val="2742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1 - zkracování periody intenzivní práce </a:t>
            </a:r>
          </a:p>
          <a:p>
            <a:pPr marL="293776" marR="0" lvl="0" indent="-293776" algn="l" rtl="0">
              <a:spcBef>
                <a:spcPts val="2742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2 - problemy v kariére                 (hrozba porážky)(stálý stav obrany)</a:t>
            </a:r>
          </a:p>
          <a:p>
            <a:pPr marL="293776" marR="0" lvl="0" indent="-293776" algn="l" rtl="0">
              <a:spcBef>
                <a:spcPts val="2742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3 - narůst závislosti </a:t>
            </a:r>
          </a:p>
          <a:p>
            <a:pPr marL="293776" marR="0" lvl="0" indent="-293776" algn="l" rtl="0">
              <a:spcBef>
                <a:spcPts val="2742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4 - popření pocitů </a:t>
            </a:r>
          </a:p>
        </p:txBody>
      </p:sp>
      <p:pic>
        <p:nvPicPr>
          <p:cNvPr id="317" name="Shape 3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41166" y="2945598"/>
            <a:ext cx="3955500" cy="26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chemeClr val="dk1"/>
                </a:solidFill>
              </a:rPr>
              <a:t>Stáří</a:t>
            </a:r>
          </a:p>
        </p:txBody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66750" y="3536950"/>
            <a:ext cx="7810499" cy="79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2200" b="0" i="0" u="none" strike="noStrike" cap="none" baseline="0">
                <a:solidFill>
                  <a:schemeClr val="dk1"/>
                </a:solidFill>
              </a:rPr>
              <a:t>60+</a:t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69725" y="892969"/>
            <a:ext cx="7804548" cy="50720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191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Zhoršení tělesných funkcí, menší výkonnost 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Pocit slabosti, podrážděnost 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Zhoršení mluvy 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Snížení produktv</a:t>
            </a:r>
            <a:r>
              <a:rPr lang="cs-CZ" sz="3000">
                <a:solidFill>
                  <a:schemeClr val="dk1"/>
                </a:solidFill>
              </a:rPr>
              <a:t>i</a:t>
            </a:r>
            <a:r>
              <a:rPr lang="cs-CZ" sz="3000" b="0" i="0" u="none" strike="noStrike" cap="none" baseline="0">
                <a:solidFill>
                  <a:schemeClr val="dk1"/>
                </a:solidFill>
              </a:rPr>
              <a:t>ty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Projevy různých onemocnění 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Pocit méněcennosti a osamění</a:t>
            </a:r>
          </a:p>
          <a:p>
            <a:pPr marL="457200" marR="0" lvl="0" indent="-419100" algn="l" rtl="0">
              <a:spcBef>
                <a:spcPts val="50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3000" b="0" i="0" u="none" strike="noStrike" cap="none" baseline="0">
                <a:solidFill>
                  <a:schemeClr val="dk1"/>
                </a:solidFill>
              </a:rPr>
              <a:t>Podezíravost, nezájem o okolí 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Shape 3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7060" y="1989386"/>
            <a:ext cx="4315799" cy="2879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666750" y="847375"/>
            <a:ext cx="7810499" cy="100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chemeClr val="dk1"/>
                </a:solidFill>
              </a:rPr>
              <a:t>Děkujeme za pozornost</a:t>
            </a:r>
          </a:p>
        </p:txBody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494475" y="2141785"/>
            <a:ext cx="3896399" cy="442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40645" marR="0" lvl="0" indent="-240645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Zdroje: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sng" strike="noStrike" cap="none" baseline="0">
                <a:solidFill>
                  <a:schemeClr val="hlink"/>
                </a:solidFill>
                <a:hlinkClick r:id="rId4"/>
              </a:rPr>
              <a:t>wikipedie.org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mpsv.cz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Pracovali: 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Vodňanský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Hlaváček 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Bor</a:t>
            </a:r>
          </a:p>
          <a:p>
            <a:pPr marL="240645" marR="0" lvl="0" indent="-240645" algn="ctr" rtl="0">
              <a:lnSpc>
                <a:spcPct val="90000"/>
              </a:lnSpc>
              <a:spcBef>
                <a:spcPts val="225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s-CZ" sz="1900" b="0" i="0" u="none" strike="noStrike" cap="none" baseline="0">
                <a:solidFill>
                  <a:schemeClr val="dk1"/>
                </a:solidFill>
              </a:rPr>
              <a:t>Drchal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67543" y="188640"/>
            <a:ext cx="7810499" cy="11245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606060"/>
              </a:buClr>
              <a:buSzPct val="25000"/>
              <a:buFont typeface="Calibri"/>
              <a:buNone/>
            </a:pPr>
            <a:r>
              <a:rPr lang="cs-CZ" sz="4500" b="1" i="0" u="none" strike="noStrike" cap="none" baseline="0">
                <a:solidFill>
                  <a:schemeClr val="dk1"/>
                </a:solidFill>
              </a:rPr>
              <a:t>TŘI FÁZE VÝVOJE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55575" y="1340767"/>
            <a:ext cx="7810499" cy="475252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i="0" u="none" strike="noStrike" cap="none" baseline="0">
                <a:solidFill>
                  <a:schemeClr val="dk1"/>
                </a:solidFill>
              </a:rPr>
              <a:t>1) Fáze zygoty (trvá 4-5 dní): oplozené vajíčko (obsahuje výživné látky)</a:t>
            </a:r>
          </a:p>
          <a:p>
            <a:pPr marL="457200" marR="0" lvl="0" indent="-342900" algn="l" rtl="0">
              <a:spcBef>
                <a:spcPts val="21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i="0" u="none" strike="noStrike" cap="none" baseline="0">
                <a:solidFill>
                  <a:schemeClr val="dk1"/>
                </a:solidFill>
              </a:rPr>
              <a:t>2) Fáze embryonální (3 měsíce): 1. měsíc: srdce, mozek, základní končetiny, hlavička; 2. měsíc: dotváření hlavičky, končetin, nosu, uší; 3.měsíc: spontánní pohyb plodu - končí změnou embrya na plod</a:t>
            </a:r>
          </a:p>
          <a:p>
            <a:pPr marL="457200" marR="0" lvl="0" indent="-342900" algn="l" rtl="0">
              <a:spcBef>
                <a:spcPts val="21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i="0" u="none" strike="noStrike" cap="none" baseline="0">
                <a:solidFill>
                  <a:schemeClr val="dk1"/>
                </a:solidFill>
              </a:rPr>
              <a:t>3) Fáze fatální (6 měsíců): vytváření svalstva, rysů obličeje - poté se otvírají oči, ke konci 8. a 9. měsíce se psychoprofylaxe (</a:t>
            </a:r>
            <a:r>
              <a:rPr lang="cs-CZ" sz="1800" i="1" u="none" strike="noStrike" cap="none" baseline="0">
                <a:solidFill>
                  <a:schemeClr val="dk1"/>
                </a:solidFill>
              </a:rPr>
              <a:t>tzn. psychická příprava na porod) </a:t>
            </a:r>
          </a:p>
          <a:p>
            <a:pPr marL="457200" marR="0" lvl="0" indent="-342900" algn="l" rtl="0">
              <a:spcBef>
                <a:spcPts val="21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i="0" u="none" strike="noStrike" cap="none" baseline="0">
                <a:solidFill>
                  <a:schemeClr val="dk1"/>
                </a:solidFill>
              </a:rPr>
              <a:t>Základy citového pouta mezi matkou a dítětem - sociální interakce</a:t>
            </a:r>
          </a:p>
          <a:p>
            <a:pPr marL="457200" marR="0" lvl="0" indent="-342900" algn="l" rtl="0">
              <a:spcBef>
                <a:spcPts val="21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i="0" u="none" strike="noStrike" cap="none" baseline="0">
                <a:solidFill>
                  <a:schemeClr val="dk1"/>
                </a:solidFill>
              </a:rPr>
              <a:t>Počátky učení (pohyb)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Shape 115"/>
          <p:cNvGrpSpPr/>
          <p:nvPr/>
        </p:nvGrpSpPr>
        <p:grpSpPr>
          <a:xfrm>
            <a:off x="347076" y="2043209"/>
            <a:ext cx="4063008" cy="4116585"/>
            <a:chOff x="-127000" y="-88900"/>
            <a:chExt cx="5778499" cy="5854700"/>
          </a:xfrm>
        </p:grpSpPr>
        <p:pic>
          <p:nvPicPr>
            <p:cNvPr id="116" name="Shape 116"/>
            <p:cNvPicPr preferRelativeResize="0"/>
            <p:nvPr/>
          </p:nvPicPr>
          <p:blipFill rotWithShape="1">
            <a:blip r:embed="rId3">
              <a:alphaModFix/>
            </a:blip>
            <a:srcRect l="16689" r="16689"/>
            <a:stretch/>
          </p:blipFill>
          <p:spPr>
            <a:xfrm>
              <a:off x="0" y="0"/>
              <a:ext cx="5524500" cy="5524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Shape 11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127000" y="-88900"/>
              <a:ext cx="5778499" cy="5854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539552" y="692695"/>
            <a:ext cx="7810499" cy="119953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606060"/>
              </a:buClr>
              <a:buSzPct val="25000"/>
              <a:buFont typeface="Calibri"/>
              <a:buNone/>
            </a:pPr>
            <a:r>
              <a:rPr lang="cs-CZ" sz="4500" b="1" i="0" u="none" strike="noStrike" cap="none" baseline="0">
                <a:solidFill>
                  <a:schemeClr val="dk1"/>
                </a:solidFill>
              </a:rPr>
              <a:t>OBDOBÍ NOVOROZENCE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612312" y="2276872"/>
            <a:ext cx="4027289" cy="330808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cs-CZ" sz="2100" b="0" i="0" u="none" strike="noStrike" cap="none" baseline="0">
                <a:solidFill>
                  <a:schemeClr val="dk1"/>
                </a:solidFill>
              </a:rPr>
              <a:t>Od 1. měsíce života</a:t>
            </a:r>
          </a:p>
          <a:p>
            <a:pPr marL="457200" marR="0" lvl="0" indent="-361950" algn="ctr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100" b="0" i="0" u="none" strike="noStrike" cap="none" baseline="0">
                <a:solidFill>
                  <a:schemeClr val="dk1"/>
                </a:solidFill>
              </a:rPr>
              <a:t>Dítě má vrozené reflexy                                                                                     (nepodmíněný reflex - sací, polykací, vyměšovací...)</a:t>
            </a:r>
          </a:p>
        </p:txBody>
      </p:sp>
      <p:sp>
        <p:nvSpPr>
          <p:cNvPr id="120" name="Shape 120"/>
          <p:cNvSpPr/>
          <p:nvPr/>
        </p:nvSpPr>
        <p:spPr>
          <a:xfrm>
            <a:off x="4788023" y="260647"/>
            <a:ext cx="3959863" cy="456851"/>
          </a:xfrm>
          <a:prstGeom prst="rect">
            <a:avLst/>
          </a:prstGeom>
          <a:noFill/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2500" b="1" i="0" u="none" strike="noStrike" cap="none" baseline="0">
                <a:solidFill>
                  <a:schemeClr val="dk1"/>
                </a:solidFill>
              </a:rPr>
              <a:t>BIOLOGICKÁ ČÁST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Shape 125"/>
          <p:cNvGrpSpPr/>
          <p:nvPr/>
        </p:nvGrpSpPr>
        <p:grpSpPr>
          <a:xfrm>
            <a:off x="4662103" y="2087313"/>
            <a:ext cx="4063008" cy="4116587"/>
            <a:chOff x="-127000" y="-88900"/>
            <a:chExt cx="5778499" cy="5854700"/>
          </a:xfrm>
        </p:grpSpPr>
        <p:pic>
          <p:nvPicPr>
            <p:cNvPr id="126" name="Shape 126"/>
            <p:cNvPicPr preferRelativeResize="0"/>
            <p:nvPr/>
          </p:nvPicPr>
          <p:blipFill rotWithShape="1">
            <a:blip r:embed="rId3">
              <a:alphaModFix/>
            </a:blip>
            <a:srcRect l="16625" r="16625"/>
            <a:stretch/>
          </p:blipFill>
          <p:spPr>
            <a:xfrm>
              <a:off x="0" y="0"/>
              <a:ext cx="5524500" cy="5524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Shape 12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127000" y="-88900"/>
              <a:ext cx="5778499" cy="5854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47310" y="2102941"/>
            <a:ext cx="4027289" cy="388441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Důležitý kontakt s matkou (pocit bezpečí)</a:t>
            </a:r>
          </a:p>
          <a:p>
            <a:pPr marL="457200" marR="0" lvl="0" indent="-342900" algn="l" rtl="0">
              <a:spcBef>
                <a:spcPts val="189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Hlasové a emocionální projevy (pláč)</a:t>
            </a:r>
          </a:p>
          <a:p>
            <a:pPr marL="457200" marR="0" lvl="0" indent="-342900" algn="l" rtl="0">
              <a:spcBef>
                <a:spcPts val="189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Citlivost na bolest</a:t>
            </a:r>
          </a:p>
          <a:p>
            <a:pPr marL="457200" marR="0" lvl="0" indent="-342900" algn="l" rtl="0">
              <a:spcBef>
                <a:spcPts val="189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Hlavní smysly: čich, chuť, hmat</a:t>
            </a:r>
          </a:p>
          <a:p>
            <a:pPr marL="457200" marR="0" lvl="0" indent="-342900" algn="l" rtl="0">
              <a:spcBef>
                <a:spcPts val="1898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1800" b="0" i="0" u="none" strike="noStrike" cap="none" baseline="0">
                <a:solidFill>
                  <a:schemeClr val="dk1"/>
                </a:solidFill>
              </a:rPr>
              <a:t>Ke konci období dochází k začátku uvědomování vlastní identity</a:t>
            </a:r>
          </a:p>
        </p:txBody>
      </p:sp>
      <p:sp>
        <p:nvSpPr>
          <p:cNvPr id="129" name="Shape 129"/>
          <p:cNvSpPr/>
          <p:nvPr/>
        </p:nvSpPr>
        <p:spPr>
          <a:xfrm>
            <a:off x="2629543" y="856530"/>
            <a:ext cx="3884914" cy="456851"/>
          </a:xfrm>
          <a:prstGeom prst="rect">
            <a:avLst/>
          </a:prstGeom>
          <a:noFill/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2500" b="1" i="0" u="none" strike="noStrike" cap="none" baseline="0">
                <a:solidFill>
                  <a:schemeClr val="dk1"/>
                </a:solidFill>
              </a:rPr>
              <a:t>PSYCHOLOGICKÁ ČÁST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517795" y="1694066"/>
            <a:ext cx="8429625" cy="38142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wikisofia.cz</a:t>
            </a:r>
          </a:p>
          <a:p>
            <a:pPr marL="457200" marR="0" lvl="0" indent="-3810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chemeClr val="dk1"/>
                </a:solidFill>
              </a:rPr>
              <a:t>yarousch.cz</a:t>
            </a:r>
          </a:p>
          <a:p>
            <a:pPr marL="457200" marR="0" lvl="0" indent="-3810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cs-CZ" sz="2400" b="0" i="0" u="sng" strike="noStrike" cap="none" baseline="0">
                <a:solidFill>
                  <a:schemeClr val="dk1"/>
                </a:solidFill>
                <a:hlinkClick r:id="rId3"/>
              </a:rPr>
              <a:t>wikipedia.org</a:t>
            </a:r>
          </a:p>
        </p:txBody>
      </p:sp>
      <p:sp>
        <p:nvSpPr>
          <p:cNvPr id="135" name="Shape 135"/>
          <p:cNvSpPr/>
          <p:nvPr/>
        </p:nvSpPr>
        <p:spPr>
          <a:xfrm>
            <a:off x="750420" y="1008225"/>
            <a:ext cx="7643161" cy="456851"/>
          </a:xfrm>
          <a:prstGeom prst="rect">
            <a:avLst/>
          </a:prstGeom>
          <a:noFill/>
          <a:ln>
            <a:noFill/>
          </a:ln>
        </p:spPr>
        <p:txBody>
          <a:bodyPr lIns="35700" tIns="35700" rIns="35700" bIns="3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s-CZ" sz="2500" b="1" i="0" u="none" strike="noStrike" cap="none" baseline="0">
                <a:solidFill>
                  <a:schemeClr val="dk1"/>
                </a:solidFill>
              </a:rPr>
              <a:t>ZDROJE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666750" y="1149350"/>
            <a:ext cx="7810499" cy="232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600" b="1" i="0" u="none" strike="noStrike" cap="none" baseline="0">
                <a:solidFill>
                  <a:srgbClr val="000000"/>
                </a:solidFill>
              </a:rPr>
              <a:t>Kojenec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 l="18181" r="18181"/>
          <a:stretch/>
        </p:blipFill>
        <p:spPr>
          <a:xfrm>
            <a:off x="4723805" y="1821656"/>
            <a:ext cx="3750468" cy="442019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95536" y="476672"/>
            <a:ext cx="8081713" cy="9114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Calibri"/>
              <a:buNone/>
            </a:pPr>
            <a:r>
              <a:rPr lang="cs-CZ" sz="5050" b="1" i="0" u="none" strike="noStrike" cap="none" baseline="0">
                <a:solidFill>
                  <a:srgbClr val="000000"/>
                </a:solidFill>
              </a:rPr>
              <a:t>Základní informace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584068" y="1821656"/>
            <a:ext cx="3750468" cy="44201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1.měsíc -1.roku 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období rozvoje - MOTORIKY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-"/>
            </a:pPr>
            <a:r>
              <a:rPr lang="cs-CZ" sz="2400" b="0" i="0" u="none" strike="noStrike" cap="none" baseline="0">
                <a:solidFill>
                  <a:srgbClr val="000000"/>
                </a:solidFill>
              </a:rPr>
              <a:t>Takový pokrok, jaký dítě učiní v této době, už v pozdějším věku nikdy neudělá.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855</Words>
  <Application>Microsoft Office PowerPoint</Application>
  <PresentationFormat>Předvádění na obrazovce (4:3)</PresentationFormat>
  <Paragraphs>184</Paragraphs>
  <Slides>39</Slides>
  <Notes>39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Motiv sady Office</vt:lpstr>
      <vt:lpstr>Vývojová psychologie</vt:lpstr>
      <vt:lpstr>Prenatální období </vt:lpstr>
      <vt:lpstr>Snímek 2</vt:lpstr>
      <vt:lpstr>TŘI FÁZE VÝVOJE</vt:lpstr>
      <vt:lpstr>OBDOBÍ NOVOROZENCE</vt:lpstr>
      <vt:lpstr>Snímek 5</vt:lpstr>
      <vt:lpstr>Snímek 6</vt:lpstr>
      <vt:lpstr>Kojenec</vt:lpstr>
      <vt:lpstr>Základní informace</vt:lpstr>
      <vt:lpstr>Schopnosti získané v tomto období</vt:lpstr>
      <vt:lpstr>2 základní typy </vt:lpstr>
      <vt:lpstr>Z hlediska psychiky</vt:lpstr>
      <vt:lpstr>Vývoj řeči </vt:lpstr>
      <vt:lpstr>Batole</vt:lpstr>
      <vt:lpstr>Základní informace</vt:lpstr>
      <vt:lpstr>Schopnosti získané v tomto období </vt:lpstr>
      <vt:lpstr>Předškolní věk</vt:lpstr>
      <vt:lpstr>Biologický vývoj</vt:lpstr>
      <vt:lpstr>Snímek 18</vt:lpstr>
      <vt:lpstr>Kresba</vt:lpstr>
      <vt:lpstr>Verbální schopnosti</vt:lpstr>
      <vt:lpstr>Snímek 21</vt:lpstr>
      <vt:lpstr>Psychologický vývoj </vt:lpstr>
      <vt:lpstr>Mladší školní věk</vt:lpstr>
      <vt:lpstr>Pubescense</vt:lpstr>
      <vt:lpstr>Snímek 25</vt:lpstr>
      <vt:lpstr>Adolesence</vt:lpstr>
      <vt:lpstr>Charakteristika</vt:lpstr>
      <vt:lpstr>Časté kladení si otázek </vt:lpstr>
      <vt:lpstr>Dospělost</vt:lpstr>
      <vt:lpstr>Charakteristika </vt:lpstr>
      <vt:lpstr>Kariéria</vt:lpstr>
      <vt:lpstr>Děkujeme za pozornost</vt:lpstr>
      <vt:lpstr>Střední věk </vt:lpstr>
      <vt:lpstr>Snímek 34</vt:lpstr>
      <vt:lpstr>Krize středního věku</vt:lpstr>
      <vt:lpstr>Stáří</vt:lpstr>
      <vt:lpstr>Snímek 37</vt:lpstr>
      <vt:lpstr>Děkujeme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Vývojová psychologie</dc:title>
  <cp:lastModifiedBy>kubicek</cp:lastModifiedBy>
  <cp:revision>1</cp:revision>
  <dcterms:modified xsi:type="dcterms:W3CDTF">2015-02-09T09:20:26Z</dcterms:modified>
</cp:coreProperties>
</file>