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6" r:id="rId3"/>
    <p:sldId id="274" r:id="rId4"/>
    <p:sldId id="258" r:id="rId5"/>
    <p:sldId id="301" r:id="rId6"/>
    <p:sldId id="302" r:id="rId7"/>
    <p:sldId id="259" r:id="rId8"/>
    <p:sldId id="303" r:id="rId9"/>
    <p:sldId id="304" r:id="rId10"/>
    <p:sldId id="305" r:id="rId11"/>
    <p:sldId id="275" r:id="rId12"/>
    <p:sldId id="281" r:id="rId13"/>
    <p:sldId id="280" r:id="rId14"/>
    <p:sldId id="268" r:id="rId15"/>
    <p:sldId id="276" r:id="rId16"/>
    <p:sldId id="278" r:id="rId17"/>
    <p:sldId id="279" r:id="rId18"/>
    <p:sldId id="282" r:id="rId19"/>
    <p:sldId id="283" r:id="rId20"/>
    <p:sldId id="263" r:id="rId21"/>
    <p:sldId id="284" r:id="rId22"/>
    <p:sldId id="285" r:id="rId23"/>
    <p:sldId id="266" r:id="rId24"/>
    <p:sldId id="287" r:id="rId25"/>
    <p:sldId id="265" r:id="rId26"/>
    <p:sldId id="286" r:id="rId27"/>
    <p:sldId id="288" r:id="rId28"/>
    <p:sldId id="289" r:id="rId29"/>
    <p:sldId id="294" r:id="rId30"/>
    <p:sldId id="292" r:id="rId31"/>
    <p:sldId id="290" r:id="rId32"/>
    <p:sldId id="295" r:id="rId33"/>
    <p:sldId id="293" r:id="rId34"/>
    <p:sldId id="291" r:id="rId35"/>
    <p:sldId id="267" r:id="rId36"/>
    <p:sldId id="257" r:id="rId37"/>
    <p:sldId id="261" r:id="rId38"/>
    <p:sldId id="296" r:id="rId39"/>
    <p:sldId id="297" r:id="rId40"/>
    <p:sldId id="262" r:id="rId41"/>
    <p:sldId id="264" r:id="rId42"/>
    <p:sldId id="269" r:id="rId43"/>
    <p:sldId id="270" r:id="rId44"/>
    <p:sldId id="298" r:id="rId45"/>
    <p:sldId id="260" r:id="rId46"/>
    <p:sldId id="299" r:id="rId47"/>
    <p:sldId id="300" r:id="rId48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0DD9E-FC0C-48AD-A1D0-16328C09BEBD}" type="datetimeFigureOut">
              <a:rPr lang="cs-CZ"/>
              <a:pPr>
                <a:defRPr/>
              </a:pPr>
              <a:t>19.2.2015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60AA7-F440-49A3-899B-0ECAF416A24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51B42-43A3-45B7-AEC3-2F4F46C42395}" type="datetimeFigureOut">
              <a:rPr lang="cs-CZ"/>
              <a:pPr>
                <a:defRPr/>
              </a:pPr>
              <a:t>19.2.2015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48026-7F8B-442D-8458-82A381996F9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0FD10-F9E4-49A9-9B9C-6B8B0D5B1FEF}" type="datetimeFigureOut">
              <a:rPr lang="cs-CZ"/>
              <a:pPr>
                <a:defRPr/>
              </a:pPr>
              <a:t>19.2.2015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682E7-5D07-4C2F-94A0-61B11932962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1BA2F-3A07-4112-99E1-2518EDC9C374}" type="datetimeFigureOut">
              <a:rPr lang="cs-CZ"/>
              <a:pPr>
                <a:defRPr/>
              </a:pPr>
              <a:t>19.2.2015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AB5D9-99B4-4FD3-8DBF-39598F35DBF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53A15-18D1-42E5-8D5E-797AEE24EC45}" type="datetimeFigureOut">
              <a:rPr lang="cs-CZ"/>
              <a:pPr>
                <a:defRPr/>
              </a:pPr>
              <a:t>19.2.2015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94F9F-9D55-4C10-AD1D-DCA8973BC48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14DCB-E16D-4507-A8B4-E72585F13FB7}" type="datetimeFigureOut">
              <a:rPr lang="cs-CZ"/>
              <a:pPr>
                <a:defRPr/>
              </a:pPr>
              <a:t>19.2.2015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7586F-A71E-4101-BB91-FD23D4A9927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87F19-72DB-40F3-B272-040BC74A6F96}" type="datetimeFigureOut">
              <a:rPr lang="cs-CZ"/>
              <a:pPr>
                <a:defRPr/>
              </a:pPr>
              <a:t>19.2.2015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BF894-E5D8-4065-95DC-39634314611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CD1A7-5B4B-497B-8C6A-6308122E0B8E}" type="datetimeFigureOut">
              <a:rPr lang="cs-CZ"/>
              <a:pPr>
                <a:defRPr/>
              </a:pPr>
              <a:t>19.2.2015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F6869-69A5-4594-924A-40A0DF382B6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C91F0-3859-4671-831E-FDC8EBF4233F}" type="datetimeFigureOut">
              <a:rPr lang="cs-CZ"/>
              <a:pPr>
                <a:defRPr/>
              </a:pPr>
              <a:t>19.2.2015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ADB82-E78A-44E1-9F6E-237459223C3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A0F09-31C5-4129-8F74-79BAAEE77C21}" type="datetimeFigureOut">
              <a:rPr lang="cs-CZ"/>
              <a:pPr>
                <a:defRPr/>
              </a:pPr>
              <a:t>19.2.2015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8EED1-D4F6-4F79-95D5-26BF408B7AA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C8209-7905-4DAA-A79E-E264E0695CA5}" type="datetimeFigureOut">
              <a:rPr lang="cs-CZ"/>
              <a:pPr>
                <a:defRPr/>
              </a:pPr>
              <a:t>19.2.2015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0B1D8-B464-42CC-A82D-2DE68B9433F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AE84289-B57A-4D2B-A4CD-E46C3DDA64A7}" type="datetimeFigureOut">
              <a:rPr lang="cs-CZ"/>
              <a:pPr>
                <a:defRPr/>
              </a:pPr>
              <a:t>19.2.2015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751C88C-4A04-48D3-A774-80B1123B088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7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://astronomia.zcu.cz/planety/zeme/1943-atmosfera-zeme" TargetMode="External"/><Relationship Id="rId2" Type="http://schemas.openxmlformats.org/officeDocument/2006/relationships/hyperlink" Target="http://cs.wikipedia.org/wiki/Atmosf%C3%A9ra_Zem%C4%9B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vyuka.zsjarose.cz/data/swic/lessons/146.gif" TargetMode="External"/><Relationship Id="rId4" Type="http://schemas.openxmlformats.org/officeDocument/2006/relationships/hyperlink" Target="http://www.airspace.cz/akademie_letectvi/media/2011/09/110-Atmosf%C3%A9ra-Zem%C4%9B.jpg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684213" y="260350"/>
            <a:ext cx="7772400" cy="1470025"/>
          </a:xfrm>
          <a:prstGeom prst="rect">
            <a:avLst/>
          </a:prstGeom>
        </p:spPr>
        <p:txBody>
          <a:bodyPr anchor="ctr">
            <a:normAutofit fontScale="55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cs-CZ" sz="6000" b="1" dirty="0">
                <a:latin typeface="+mj-lt"/>
                <a:ea typeface="+mj-ea"/>
                <a:cs typeface="+mj-cs"/>
              </a:rPr>
              <a:t>ATMOSFÉRA, METEOROLOGIE, </a:t>
            </a:r>
            <a:r>
              <a:rPr lang="cs-CZ" sz="6000" b="1" dirty="0" smtClean="0">
                <a:latin typeface="+mj-lt"/>
                <a:ea typeface="+mj-ea"/>
                <a:cs typeface="+mj-cs"/>
              </a:rPr>
              <a:t>KLIMATOLOGIE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cs-CZ" sz="4000" b="1" i="1" dirty="0" smtClean="0">
                <a:latin typeface="+mj-lt"/>
                <a:ea typeface="+mj-ea"/>
                <a:cs typeface="+mj-cs"/>
              </a:rPr>
              <a:t>Matriál pro studenty se speciálními vzdělávacími potřebami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cs-CZ" sz="4000" b="1" i="1" dirty="0" smtClean="0">
                <a:latin typeface="+mj-lt"/>
                <a:ea typeface="+mj-ea"/>
                <a:cs typeface="+mj-cs"/>
              </a:rPr>
              <a:t>Autor: Tereza Kamenická</a:t>
            </a:r>
            <a:endParaRPr lang="cs-CZ" sz="4000" b="1" i="1" dirty="0">
              <a:latin typeface="+mj-lt"/>
              <a:ea typeface="+mj-ea"/>
              <a:cs typeface="+mj-cs"/>
            </a:endParaRPr>
          </a:p>
        </p:txBody>
      </p:sp>
      <p:pic>
        <p:nvPicPr>
          <p:cNvPr id="41986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924944"/>
            <a:ext cx="5753100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smtClean="0"/>
              <a:t>IONOSFÉRA</a:t>
            </a:r>
          </a:p>
        </p:txBody>
      </p:sp>
      <p:sp>
        <p:nvSpPr>
          <p:cNvPr id="22530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1397000"/>
          </a:xfrm>
        </p:spPr>
        <p:txBody>
          <a:bodyPr/>
          <a:lstStyle/>
          <a:p>
            <a:pPr eaLnBrk="1" hangingPunct="1"/>
            <a:r>
              <a:rPr lang="cs-CZ" smtClean="0"/>
              <a:t>sahá do výšky 800km</a:t>
            </a:r>
          </a:p>
          <a:p>
            <a:pPr eaLnBrk="1" hangingPunct="1"/>
            <a:r>
              <a:rPr lang="cs-CZ" smtClean="0"/>
              <a:t>velmi řídký vzduch, odráží se zde radiové vlny</a:t>
            </a:r>
          </a:p>
        </p:txBody>
      </p:sp>
      <p:sp>
        <p:nvSpPr>
          <p:cNvPr id="22531" name="Rectangle 4"/>
          <p:cNvSpPr>
            <a:spLocks/>
          </p:cNvSpPr>
          <p:nvPr/>
        </p:nvSpPr>
        <p:spPr bwMode="auto">
          <a:xfrm>
            <a:off x="539750" y="335756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cs-CZ" sz="4400">
                <a:latin typeface="Calibri" pitchFamily="34" charset="0"/>
              </a:rPr>
              <a:t>EXOSFÉRA</a:t>
            </a:r>
          </a:p>
        </p:txBody>
      </p:sp>
      <p:sp>
        <p:nvSpPr>
          <p:cNvPr id="22532" name="Rectangle 5"/>
          <p:cNvSpPr>
            <a:spLocks/>
          </p:cNvSpPr>
          <p:nvPr/>
        </p:nvSpPr>
        <p:spPr bwMode="auto">
          <a:xfrm>
            <a:off x="611188" y="4508500"/>
            <a:ext cx="82296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cs-CZ" sz="3200">
                <a:latin typeface="Calibri" pitchFamily="34" charset="0"/>
              </a:rPr>
              <a:t>okrajová vrstva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Nadpis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pPr eaLnBrk="1" hangingPunct="1"/>
            <a:r>
              <a:rPr lang="cs-CZ" b="1" smtClean="0"/>
              <a:t>METEOROLOGIE</a:t>
            </a:r>
          </a:p>
        </p:txBody>
      </p:sp>
      <p:sp>
        <p:nvSpPr>
          <p:cNvPr id="23554" name="Zástupný symbol pro obsah 2"/>
          <p:cNvSpPr>
            <a:spLocks noGrp="1"/>
          </p:cNvSpPr>
          <p:nvPr>
            <p:ph idx="1"/>
          </p:nvPr>
        </p:nvSpPr>
        <p:spPr>
          <a:xfrm>
            <a:off x="142875" y="1628775"/>
            <a:ext cx="8786813" cy="389731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cs-CZ" smtClean="0"/>
              <a:t>meteorologie studuje </a:t>
            </a:r>
            <a:r>
              <a:rPr lang="cs-CZ" b="1" smtClean="0"/>
              <a:t>počasí</a:t>
            </a:r>
            <a:r>
              <a:rPr lang="cs-CZ" smtClean="0"/>
              <a:t> </a:t>
            </a:r>
          </a:p>
          <a:p>
            <a:pPr eaLnBrk="1" hangingPunct="1">
              <a:lnSpc>
                <a:spcPct val="90000"/>
              </a:lnSpc>
            </a:pPr>
            <a:endParaRPr lang="cs-CZ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cs-CZ" smtClean="0"/>
              <a:t>meteorologie je dnes nejen vědou teoretickou, ale hlavně vědou praktickou</a:t>
            </a:r>
            <a:endParaRPr lang="cs-CZ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</a:pPr>
            <a:endParaRPr lang="cs-CZ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</a:pPr>
            <a:endParaRPr lang="cs-CZ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Nadpis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pPr eaLnBrk="1" hangingPunct="1"/>
            <a:r>
              <a:rPr lang="cs-CZ" b="1" smtClean="0"/>
              <a:t>MONITORING ATMOSFÉRY</a:t>
            </a:r>
          </a:p>
        </p:txBody>
      </p:sp>
      <p:sp>
        <p:nvSpPr>
          <p:cNvPr id="29698" name="Zástupný symbol pro obsah 2"/>
          <p:cNvSpPr>
            <a:spLocks noGrp="1"/>
          </p:cNvSpPr>
          <p:nvPr>
            <p:ph idx="1"/>
          </p:nvPr>
        </p:nvSpPr>
        <p:spPr>
          <a:xfrm>
            <a:off x="0" y="928688"/>
            <a:ext cx="9001125" cy="5715000"/>
          </a:xfrm>
        </p:spPr>
        <p:txBody>
          <a:bodyPr/>
          <a:lstStyle/>
          <a:p>
            <a:pPr eaLnBrk="1" hangingPunct="1"/>
            <a:r>
              <a:rPr lang="cs-CZ" smtClean="0"/>
              <a:t>stav atmosféry je monitorován                                          tisíci pozemních stanic a řadou                                                                            stacionárních meteorologických                                                             družic, pro Evropu je to                                          např.</a:t>
            </a:r>
            <a:r>
              <a:rPr lang="cs-CZ" smtClean="0">
                <a:latin typeface="Arial" charset="0"/>
              </a:rPr>
              <a:t> </a:t>
            </a:r>
            <a:r>
              <a:rPr lang="cs-CZ" u="sng" smtClean="0"/>
              <a:t>Eumetsat</a:t>
            </a:r>
          </a:p>
          <a:p>
            <a:pPr eaLnBrk="1" hangingPunct="1">
              <a:buFont typeface="Arial" charset="0"/>
              <a:buNone/>
            </a:pPr>
            <a:endParaRPr lang="cs-CZ" u="sng" smtClean="0"/>
          </a:p>
          <a:p>
            <a:pPr eaLnBrk="1" hangingPunct="1"/>
            <a:r>
              <a:rPr lang="cs-CZ" u="sng" smtClean="0"/>
              <a:t>Český hydrometeorologický ústav</a:t>
            </a:r>
            <a:endParaRPr lang="cs-CZ" u="sng" smtClean="0">
              <a:latin typeface="Arial" charset="0"/>
            </a:endParaRPr>
          </a:p>
          <a:p>
            <a:pPr eaLnBrk="1" hangingPunct="1"/>
            <a:endParaRPr lang="cs-CZ" u="sng" smtClean="0">
              <a:latin typeface="Arial" charset="0"/>
            </a:endParaRPr>
          </a:p>
          <a:p>
            <a:pPr eaLnBrk="1" hangingPunct="1"/>
            <a:r>
              <a:rPr lang="cs-CZ" smtClean="0"/>
              <a:t>naše nejstarší meteorologická pozorování jsou uskutečňována v pražském </a:t>
            </a:r>
            <a:r>
              <a:rPr lang="cs-CZ" u="sng" smtClean="0"/>
              <a:t>Klementinu</a:t>
            </a:r>
            <a:endParaRPr lang="cs-CZ" smtClean="0"/>
          </a:p>
          <a:p>
            <a:pPr eaLnBrk="1" hangingPunct="1"/>
            <a:endParaRPr lang="cs-CZ" smtClean="0"/>
          </a:p>
        </p:txBody>
      </p:sp>
      <p:pic>
        <p:nvPicPr>
          <p:cNvPr id="29699" name="Picture 2" descr="http://www.telespazio.com/img/EUMETSAT_METOP.jpg"/>
          <p:cNvPicPr>
            <a:picLocks noChangeAspect="1" noChangeArrowheads="1"/>
          </p:cNvPicPr>
          <p:nvPr/>
        </p:nvPicPr>
        <p:blipFill>
          <a:blip r:embed="rId2"/>
          <a:srcRect l="4369"/>
          <a:stretch>
            <a:fillRect/>
          </a:stretch>
        </p:blipFill>
        <p:spPr bwMode="auto">
          <a:xfrm>
            <a:off x="5786438" y="1071563"/>
            <a:ext cx="3357562" cy="28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b="1" dirty="0" smtClean="0"/>
              <a:t>ZÁKLADNÍ METEOROLOGICKÉ PRVKY</a:t>
            </a:r>
            <a:endParaRPr lang="cs-CZ" b="1" dirty="0"/>
          </a:p>
        </p:txBody>
      </p:sp>
      <p:sp>
        <p:nvSpPr>
          <p:cNvPr id="27650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cs-CZ" smtClean="0"/>
              <a:t>teplota vzduchu</a:t>
            </a:r>
          </a:p>
          <a:p>
            <a:pPr eaLnBrk="1" hangingPunct="1"/>
            <a:r>
              <a:rPr lang="cs-CZ" smtClean="0"/>
              <a:t>tlak vzduchu</a:t>
            </a:r>
          </a:p>
          <a:p>
            <a:pPr eaLnBrk="1" hangingPunct="1"/>
            <a:r>
              <a:rPr lang="cs-CZ" smtClean="0"/>
              <a:t>vlhkost vzduchu</a:t>
            </a:r>
          </a:p>
          <a:p>
            <a:pPr eaLnBrk="1" hangingPunct="1"/>
            <a:r>
              <a:rPr lang="cs-CZ" smtClean="0"/>
              <a:t>srážky</a:t>
            </a:r>
          </a:p>
          <a:p>
            <a:pPr eaLnBrk="1" hangingPunct="1"/>
            <a:r>
              <a:rPr lang="cs-CZ" smtClean="0"/>
              <a:t>vítr</a:t>
            </a:r>
          </a:p>
          <a:p>
            <a:pPr eaLnBrk="1" hangingPunct="1"/>
            <a:r>
              <a:rPr lang="cs-CZ" smtClean="0"/>
              <a:t>oblačnost</a:t>
            </a:r>
          </a:p>
          <a:p>
            <a:pPr eaLnBrk="1" hangingPunct="1"/>
            <a:r>
              <a:rPr lang="cs-CZ" smtClean="0"/>
              <a:t>sluneční svit</a:t>
            </a:r>
          </a:p>
          <a:p>
            <a:pPr eaLnBrk="1" hangingPunct="1"/>
            <a:endParaRPr lang="cs-CZ" smtClean="0"/>
          </a:p>
          <a:p>
            <a:pPr eaLnBrk="1" hangingPunct="1"/>
            <a:endParaRPr lang="cs-CZ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/>
            <a:r>
              <a:rPr lang="cs-CZ" sz="4000" smtClean="0"/>
              <a:t>TYPY OBLAČNOSTI</a:t>
            </a:r>
          </a:p>
        </p:txBody>
      </p:sp>
      <p:sp>
        <p:nvSpPr>
          <p:cNvPr id="28674" name="Zástupný symbol pro obsah 2"/>
          <p:cNvSpPr>
            <a:spLocks noGrp="1"/>
          </p:cNvSpPr>
          <p:nvPr>
            <p:ph idx="1"/>
          </p:nvPr>
        </p:nvSpPr>
        <p:spPr>
          <a:xfrm>
            <a:off x="2411413" y="1600200"/>
            <a:ext cx="5040312" cy="4525963"/>
          </a:xfrm>
        </p:spPr>
        <p:txBody>
          <a:bodyPr/>
          <a:lstStyle/>
          <a:p>
            <a:pPr eaLnBrk="1" hangingPunct="1"/>
            <a:r>
              <a:rPr lang="cs-CZ" smtClean="0"/>
              <a:t>http://www.holagarta.wz.cz/metodika/images/mraky/mraky.jpg</a:t>
            </a:r>
          </a:p>
        </p:txBody>
      </p:sp>
      <p:pic>
        <p:nvPicPr>
          <p:cNvPr id="28675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31925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7" descr="mrak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1125538"/>
            <a:ext cx="8353425" cy="573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Nadpis 1"/>
          <p:cNvSpPr>
            <a:spLocks noGrp="1"/>
          </p:cNvSpPr>
          <p:nvPr>
            <p:ph type="title"/>
          </p:nvPr>
        </p:nvSpPr>
        <p:spPr>
          <a:xfrm>
            <a:off x="500063" y="0"/>
            <a:ext cx="5000625" cy="1143000"/>
          </a:xfrm>
        </p:spPr>
        <p:txBody>
          <a:bodyPr/>
          <a:lstStyle/>
          <a:p>
            <a:pPr eaLnBrk="1" hangingPunct="1"/>
            <a:r>
              <a:rPr lang="cs-CZ" b="1" smtClean="0"/>
              <a:t>SYNOPTICKÉ MAPY</a:t>
            </a:r>
          </a:p>
        </p:txBody>
      </p:sp>
      <p:sp>
        <p:nvSpPr>
          <p:cNvPr id="24578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cs-CZ" smtClean="0"/>
          </a:p>
        </p:txBody>
      </p:sp>
      <p:pic>
        <p:nvPicPr>
          <p:cNvPr id="24579" name="Picture 4"/>
          <p:cNvPicPr>
            <a:picLocks noChangeAspect="1" noChangeArrowheads="1"/>
          </p:cNvPicPr>
          <p:nvPr/>
        </p:nvPicPr>
        <p:blipFill>
          <a:blip r:embed="rId2"/>
          <a:srcRect l="15987" t="14653" r="22440" b="19312"/>
          <a:stretch>
            <a:fillRect/>
          </a:stretch>
        </p:blipFill>
        <p:spPr bwMode="auto">
          <a:xfrm>
            <a:off x="0" y="2273300"/>
            <a:ext cx="9144000" cy="458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9763" y="428625"/>
            <a:ext cx="3424237" cy="179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Nadpis 1"/>
          <p:cNvSpPr>
            <a:spLocks noGrp="1"/>
          </p:cNvSpPr>
          <p:nvPr>
            <p:ph type="title"/>
          </p:nvPr>
        </p:nvSpPr>
        <p:spPr>
          <a:xfrm>
            <a:off x="611188" y="2420938"/>
            <a:ext cx="8229600" cy="1143000"/>
          </a:xfrm>
        </p:spPr>
        <p:txBody>
          <a:bodyPr/>
          <a:lstStyle/>
          <a:p>
            <a:pPr algn="l" eaLnBrk="1" hangingPunct="1"/>
            <a:r>
              <a:rPr lang="cs-CZ" sz="4000" smtClean="0"/>
              <a:t>http://www.in-pocasi.cz/clanky/teorie/obrazky/mapa.gif</a:t>
            </a:r>
          </a:p>
        </p:txBody>
      </p:sp>
      <p:sp>
        <p:nvSpPr>
          <p:cNvPr id="25602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cs-CZ" smtClean="0"/>
              <a:t>http://www.in-pocasi.cz/clanky/teorie/obrazky/mapa.gif</a:t>
            </a:r>
          </a:p>
        </p:txBody>
      </p:sp>
      <p:pic>
        <p:nvPicPr>
          <p:cNvPr id="25603" name="Picture 2" descr="http://www.in-pocasi.cz/clanky/teorie/obrazky/map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0"/>
            <a:ext cx="86153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smtClean="0"/>
              <a:t>synoptická mapa</a:t>
            </a:r>
          </a:p>
        </p:txBody>
      </p:sp>
      <p:sp>
        <p:nvSpPr>
          <p:cNvPr id="26626" name="Rectangle 8"/>
          <p:cNvSpPr>
            <a:spLocks noChangeArrowheads="1"/>
          </p:cNvSpPr>
          <p:nvPr/>
        </p:nvSpPr>
        <p:spPr bwMode="auto">
          <a:xfrm>
            <a:off x="892175" y="3246438"/>
            <a:ext cx="7359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/>
              <a:t>https://pokornypavel.files.wordpress.com/2011/02/synopticka-mapa.jpg</a:t>
            </a:r>
          </a:p>
        </p:txBody>
      </p:sp>
      <p:pic>
        <p:nvPicPr>
          <p:cNvPr id="26627" name="Picture 9" descr="https://pokornypavel.files.wordpress.com/2011/02/synopticka-map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38325"/>
            <a:ext cx="91440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b="1" dirty="0" smtClean="0"/>
              <a:t>TLAKOVÉ ÚTVARY A CIRKULACE VZDUCHU KOLEM ZEMĚ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5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cs-CZ" sz="3000" smtClean="0"/>
              <a:t>veškeré pohyby vzduchu v atmosféře jsou zapříčiněny nestejnoměrným ohřevem zemského povrchu</a:t>
            </a:r>
            <a:endParaRPr lang="cs-CZ" sz="3000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cs-CZ" sz="3000" smtClean="0"/>
              <a:t>systém cirkulace je velmi složitý a jednotlivá proudění jsou na sobě závislá </a:t>
            </a:r>
          </a:p>
          <a:p>
            <a:pPr eaLnBrk="1" hangingPunct="1">
              <a:lnSpc>
                <a:spcPct val="90000"/>
              </a:lnSpc>
            </a:pPr>
            <a:r>
              <a:rPr lang="cs-CZ" sz="3000" b="1" smtClean="0"/>
              <a:t>Primární cirkulace </a:t>
            </a:r>
            <a:r>
              <a:rPr lang="cs-CZ" sz="3000" smtClean="0"/>
              <a:t>- proudění vzduchu kolem Země jako planety</a:t>
            </a:r>
          </a:p>
          <a:p>
            <a:pPr eaLnBrk="1" hangingPunct="1">
              <a:lnSpc>
                <a:spcPct val="90000"/>
              </a:lnSpc>
            </a:pPr>
            <a:r>
              <a:rPr lang="cs-CZ" sz="3000" b="1" smtClean="0"/>
              <a:t>Sekundární cirkulace </a:t>
            </a:r>
            <a:r>
              <a:rPr lang="cs-CZ" sz="3000" smtClean="0"/>
              <a:t>- proudění vzduchu v cyklonách a anticyklonách</a:t>
            </a:r>
          </a:p>
          <a:p>
            <a:pPr eaLnBrk="1" hangingPunct="1">
              <a:lnSpc>
                <a:spcPct val="90000"/>
              </a:lnSpc>
            </a:pPr>
            <a:r>
              <a:rPr lang="cs-CZ" sz="3000" b="1" smtClean="0"/>
              <a:t>Terciární cirkulace </a:t>
            </a:r>
            <a:r>
              <a:rPr lang="cs-CZ" sz="3000" smtClean="0"/>
              <a:t>- lokální systémy větrů</a:t>
            </a:r>
          </a:p>
          <a:p>
            <a:pPr eaLnBrk="1" hangingPunct="1">
              <a:lnSpc>
                <a:spcPct val="90000"/>
              </a:lnSpc>
            </a:pPr>
            <a:endParaRPr lang="cs-CZ" sz="3000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Nadpis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pPr eaLnBrk="1" hangingPunct="1"/>
            <a:r>
              <a:rPr lang="cs-CZ" b="1" smtClean="0"/>
              <a:t>VZDUŠNÉ MASY ZEMĚ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071563"/>
            <a:ext cx="8229600" cy="5572125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/>
              <a:t>vlivem nestejných teplot v troposféře (horizontálně) se vytvářejí </a:t>
            </a:r>
            <a:r>
              <a:rPr lang="cs-CZ" u="sng" dirty="0"/>
              <a:t>vzdušné </a:t>
            </a:r>
            <a:r>
              <a:rPr lang="cs-CZ" u="sng" dirty="0" smtClean="0"/>
              <a:t>masy (hmoty)</a:t>
            </a:r>
            <a:r>
              <a:rPr lang="cs-CZ" dirty="0" smtClean="0"/>
              <a:t> </a:t>
            </a:r>
            <a:r>
              <a:rPr lang="cs-CZ" dirty="0"/>
              <a:t>rozdělené vzdušnými </a:t>
            </a:r>
            <a:r>
              <a:rPr lang="cs-CZ" u="sng" dirty="0" smtClean="0"/>
              <a:t>frontami</a:t>
            </a:r>
            <a:r>
              <a:rPr lang="cs-CZ" dirty="0" smtClean="0"/>
              <a:t> </a:t>
            </a:r>
            <a:endParaRPr lang="cs-CZ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u="sng" dirty="0"/>
              <a:t>vzdušné </a:t>
            </a:r>
            <a:r>
              <a:rPr lang="cs-CZ" u="sng" dirty="0" smtClean="0"/>
              <a:t>masy (hmoty)</a:t>
            </a:r>
            <a:r>
              <a:rPr lang="cs-CZ" dirty="0" smtClean="0"/>
              <a:t> </a:t>
            </a:r>
            <a:r>
              <a:rPr lang="cs-CZ" dirty="0"/>
              <a:t>jsou rovníková, tropická, boreální a arktická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/>
              <a:t>mezi nimi leží </a:t>
            </a:r>
            <a:r>
              <a:rPr lang="cs-CZ" u="sng" dirty="0"/>
              <a:t>fronty</a:t>
            </a:r>
            <a:r>
              <a:rPr lang="cs-CZ" dirty="0"/>
              <a:t> jako tropická, boreální a arktická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/>
              <a:t>pohybem vzdušných mas dochází k jejich mísení - z těchto dynamických a termických příčin vznikají oblasti různého </a:t>
            </a:r>
            <a:r>
              <a:rPr lang="cs-CZ" dirty="0" smtClean="0"/>
              <a:t>tlaku</a:t>
            </a:r>
            <a:endParaRPr lang="cs-CZ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/>
              <a:t>na Zemi jsou </a:t>
            </a:r>
            <a:r>
              <a:rPr lang="cs-CZ" u="sng" dirty="0"/>
              <a:t>tři pásy nízkého tlaku vzduchu – na rovníku a podél polárních kruhů</a:t>
            </a:r>
            <a:endParaRPr lang="cs-CZ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/>
              <a:t>na Zemi jsou čtyři </a:t>
            </a:r>
            <a:r>
              <a:rPr lang="cs-CZ" u="sng" dirty="0"/>
              <a:t>pásy vysokého tlaku vzduchu – dva v polárních oblastech, dva v subtropech podél obratníků</a:t>
            </a:r>
            <a:endParaRPr lang="cs-CZ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u="sng" dirty="0"/>
              <a:t>cyklony a anticyklony</a:t>
            </a:r>
            <a:r>
              <a:rPr lang="cs-CZ" dirty="0"/>
              <a:t> jsou mohutné tlakové víry, které vznikají převážně na frontách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Nadpis 1"/>
          <p:cNvSpPr>
            <a:spLocks noGrp="1"/>
          </p:cNvSpPr>
          <p:nvPr>
            <p:ph type="ctrTitle"/>
          </p:nvPr>
        </p:nvSpPr>
        <p:spPr>
          <a:xfrm>
            <a:off x="714375" y="0"/>
            <a:ext cx="7772400" cy="1470025"/>
          </a:xfrm>
        </p:spPr>
        <p:txBody>
          <a:bodyPr/>
          <a:lstStyle/>
          <a:p>
            <a:pPr eaLnBrk="1" hangingPunct="1"/>
            <a:r>
              <a:rPr lang="cs-CZ" sz="6000" b="1" smtClean="0"/>
              <a:t>ATMOSFÉRA</a:t>
            </a:r>
          </a:p>
        </p:txBody>
      </p:sp>
      <p:sp>
        <p:nvSpPr>
          <p:cNvPr id="14338" name="Podnadpis 2"/>
          <p:cNvSpPr>
            <a:spLocks noGrp="1"/>
          </p:cNvSpPr>
          <p:nvPr>
            <p:ph type="subTitle" idx="1"/>
          </p:nvPr>
        </p:nvSpPr>
        <p:spPr>
          <a:xfrm>
            <a:off x="1357313" y="1357313"/>
            <a:ext cx="6400800" cy="1752600"/>
          </a:xfrm>
        </p:spPr>
        <p:txBody>
          <a:bodyPr/>
          <a:lstStyle/>
          <a:p>
            <a:pPr eaLnBrk="1" hangingPunct="1"/>
            <a:r>
              <a:rPr lang="cs-CZ" smtClean="0">
                <a:solidFill>
                  <a:srgbClr val="FFC000"/>
                </a:solidFill>
              </a:rPr>
              <a:t>„PLYNNÝ OBAL ZEMĚ“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cs-CZ" smtClean="0"/>
          </a:p>
        </p:txBody>
      </p:sp>
      <p:sp>
        <p:nvSpPr>
          <p:cNvPr id="32770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cs-CZ" smtClean="0"/>
          </a:p>
        </p:txBody>
      </p:sp>
      <p:pic>
        <p:nvPicPr>
          <p:cNvPr id="3277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1100" y="66675"/>
            <a:ext cx="6781800" cy="672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Nadpis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pPr eaLnBrk="1" hangingPunct="1"/>
            <a:r>
              <a:rPr lang="cs-CZ" b="1" smtClean="0"/>
              <a:t>CYKLONA – TLAKOVÁ NÍŽE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14438"/>
            <a:ext cx="8229600" cy="4911725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Cyklona (tlaková níže) je oblast se sníženým tlakem vzduchu, přičemž tlak v okolí je vyšší než tlak uvnitř oblasti. Na severní polokouli je cirkulace v cyklóně proti směru hodinových ručiček, zatímco na jižní polokouli je cirkulace po směru hodinových ručiček.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vzniká </a:t>
            </a:r>
            <a:r>
              <a:rPr lang="cs-CZ" dirty="0"/>
              <a:t>vnikne-li jazyk teplejšího vzduchu do studenějšího (např. tropický vzduch do polárního)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/>
              <a:t>lehčí a teplejší vzduch stoupá, ochlazuje se, roste jeho vlhkost a vznikají srážky – při přechodu cyklony je tedy velká oblačnost a deštivo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cs-CZ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Zástupný symbol pro obsah 2"/>
          <p:cNvSpPr>
            <a:spLocks noGrp="1"/>
          </p:cNvSpPr>
          <p:nvPr>
            <p:ph idx="1"/>
          </p:nvPr>
        </p:nvSpPr>
        <p:spPr>
          <a:xfrm>
            <a:off x="214313" y="285750"/>
            <a:ext cx="8786812" cy="5840413"/>
          </a:xfrm>
        </p:spPr>
        <p:txBody>
          <a:bodyPr/>
          <a:lstStyle/>
          <a:p>
            <a:pPr eaLnBrk="1" hangingPunct="1"/>
            <a:r>
              <a:rPr lang="cs-CZ" b="1" smtClean="0"/>
              <a:t>tropická cyklona (tajfun, hurikán)</a:t>
            </a:r>
            <a:r>
              <a:rPr lang="cs-CZ" smtClean="0"/>
              <a:t>: </a:t>
            </a:r>
            <a:r>
              <a:rPr lang="cs-CZ" sz="2800" smtClean="0"/>
              <a:t>hluboká tlaková níže o poloměru 250–400 km vyskytující se v tropických oblastech mezi 5° a 20° sev. i již. š.; kolem jejího středu, ve kterém převládá slunečné a klidné počasí, rotuje vlhký a teplý vzduch; vítr dosahuje vysokých rychlostí a z mohutné oblačnosti vypadávají vydatné srážky.</a:t>
            </a:r>
          </a:p>
          <a:p>
            <a:pPr eaLnBrk="1" hangingPunct="1">
              <a:buFont typeface="Arial" charset="0"/>
              <a:buNone/>
            </a:pPr>
            <a:r>
              <a:rPr lang="cs-CZ" sz="2800" b="1" u="sng" smtClean="0"/>
              <a:t>pohyb větru v cykloně</a:t>
            </a:r>
          </a:p>
          <a:p>
            <a:pPr eaLnBrk="1" hangingPunct="1">
              <a:buFont typeface="Arial" charset="0"/>
              <a:buNone/>
            </a:pPr>
            <a:r>
              <a:rPr lang="cs-CZ" sz="2800" smtClean="0"/>
              <a:t>                        severní polokoule                 jižní polokoule</a:t>
            </a: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 t="26991" r="45679" b="13631"/>
          <a:stretch>
            <a:fillRect/>
          </a:stretch>
        </p:blipFill>
        <p:spPr bwMode="auto">
          <a:xfrm>
            <a:off x="1500188" y="4059238"/>
            <a:ext cx="4071937" cy="279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/>
          <a:srcRect t="2727" r="48779" b="22044"/>
          <a:stretch>
            <a:fillRect/>
          </a:stretch>
        </p:blipFill>
        <p:spPr bwMode="auto">
          <a:xfrm>
            <a:off x="5715000" y="4071938"/>
            <a:ext cx="342900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cs-CZ" smtClean="0"/>
          </a:p>
        </p:txBody>
      </p:sp>
      <p:sp>
        <p:nvSpPr>
          <p:cNvPr id="35842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cs-CZ" smtClean="0"/>
          </a:p>
        </p:txBody>
      </p:sp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25"/>
            <a:ext cx="4516438" cy="478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1050" y="1000125"/>
            <a:ext cx="4552950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0063" y="428625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b="1" dirty="0" smtClean="0"/>
              <a:t>pohyb vzduchu v anticykloně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6866" name="Zástupný symbol pro obsah 2"/>
          <p:cNvSpPr>
            <a:spLocks noGrp="1"/>
          </p:cNvSpPr>
          <p:nvPr>
            <p:ph idx="1"/>
          </p:nvPr>
        </p:nvSpPr>
        <p:spPr>
          <a:xfrm>
            <a:off x="457200" y="1571625"/>
            <a:ext cx="8229600" cy="45545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cs-CZ" smtClean="0"/>
              <a:t>  severní polokoule                       jižní polokoule</a:t>
            </a:r>
          </a:p>
        </p:txBody>
      </p:sp>
      <p:pic>
        <p:nvPicPr>
          <p:cNvPr id="36867" name="Picture 2"/>
          <p:cNvPicPr>
            <a:picLocks noChangeAspect="1" noChangeArrowheads="1"/>
          </p:cNvPicPr>
          <p:nvPr/>
        </p:nvPicPr>
        <p:blipFill>
          <a:blip r:embed="rId2"/>
          <a:srcRect l="64197" t="31407"/>
          <a:stretch>
            <a:fillRect/>
          </a:stretch>
        </p:blipFill>
        <p:spPr bwMode="auto">
          <a:xfrm>
            <a:off x="357188" y="2209800"/>
            <a:ext cx="385762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3"/>
          <p:cNvPicPr>
            <a:picLocks noChangeAspect="1" noChangeArrowheads="1"/>
          </p:cNvPicPr>
          <p:nvPr/>
        </p:nvPicPr>
        <p:blipFill>
          <a:blip r:embed="rId3"/>
          <a:srcRect l="60976" t="5206"/>
          <a:stretch>
            <a:fillRect/>
          </a:stretch>
        </p:blipFill>
        <p:spPr bwMode="auto">
          <a:xfrm>
            <a:off x="5214938" y="2154238"/>
            <a:ext cx="3500437" cy="470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cs-CZ" smtClean="0"/>
          </a:p>
        </p:txBody>
      </p:sp>
      <p:sp>
        <p:nvSpPr>
          <p:cNvPr id="37890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cs-CZ" smtClean="0"/>
          </a:p>
        </p:txBody>
      </p:sp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786438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25" y="3617913"/>
            <a:ext cx="5857875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Nadpis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pPr eaLnBrk="1" hangingPunct="1"/>
            <a:r>
              <a:rPr lang="cs-CZ" b="1" smtClean="0"/>
              <a:t>ANTICYKLONA – TLAKOVÁ VÝŠE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14438"/>
            <a:ext cx="8229600" cy="4911725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Anticyklona </a:t>
            </a:r>
            <a:r>
              <a:rPr lang="cs-CZ" dirty="0"/>
              <a:t>(tlaková výše) je v </a:t>
            </a:r>
            <a:r>
              <a:rPr lang="cs-CZ" dirty="0" smtClean="0"/>
              <a:t>oblast vyššího tlaku vzduchu. </a:t>
            </a:r>
            <a:r>
              <a:rPr lang="cs-CZ" dirty="0"/>
              <a:t>Tento „nahromaděný“ vzduch svou vahou klesá dolů a dole se rozbíhá do všech stran. Na severní polokouli vzduch proudící z anticyklóny stáčí ve směru hodinových ručiček; na jižní polokouli proti směru hodinových ručiček.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vzniká pronikne-li studený vzduch do oblasti teplého vzduchu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vzduch pak proudí od středu k okrajům a stáčí se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podmiňují jasné nebo málo oblačně počasí bez srážek, bez silnějšího větru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nepohybují se tak rychle jako cyklony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cs-CZ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b="1" smtClean="0"/>
              <a:t>FRONTY</a:t>
            </a:r>
          </a:p>
        </p:txBody>
      </p:sp>
      <p:sp>
        <p:nvSpPr>
          <p:cNvPr id="39938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cs-CZ" smtClean="0"/>
              <a:t>k tvorbě oblaků a srážek dochází nejčastěji na pohyblivých rozhraních mezi dvěma vzduchovými hmotami tzv. frontách</a:t>
            </a:r>
          </a:p>
          <a:p>
            <a:pPr eaLnBrk="1" hangingPunct="1"/>
            <a:r>
              <a:rPr lang="cs-CZ" smtClean="0"/>
              <a:t>rozlišujeme frontu teplou, studenou a okluzní</a:t>
            </a:r>
          </a:p>
          <a:p>
            <a:pPr eaLnBrk="1" hangingPunct="1"/>
            <a:endParaRPr lang="cs-CZ" smtClean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b="1" smtClean="0"/>
              <a:t>FRONTA TEPLÁ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/>
              <a:t>jestliže teplý vzduch postupuje rychleji než před ním ležící studený vzduch, je nucen vyklouzávat po klínu ustupujícího studeného vzduchu. </a:t>
            </a:r>
            <a:r>
              <a:rPr lang="cs-CZ" dirty="0" smtClean="0"/>
              <a:t>Styčné </a:t>
            </a:r>
            <a:r>
              <a:rPr lang="cs-CZ" dirty="0"/>
              <a:t>ploše </a:t>
            </a:r>
            <a:r>
              <a:rPr lang="cs-CZ" dirty="0" smtClean="0"/>
              <a:t>pak říkáme </a:t>
            </a:r>
            <a:r>
              <a:rPr lang="cs-CZ" dirty="0"/>
              <a:t>teplá fronta</a:t>
            </a:r>
            <a:r>
              <a:rPr lang="cs-CZ" dirty="0" smtClean="0"/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/>
              <a:t>dochází </a:t>
            </a:r>
            <a:r>
              <a:rPr lang="cs-CZ" dirty="0" smtClean="0"/>
              <a:t>k </a:t>
            </a:r>
            <a:r>
              <a:rPr lang="cs-CZ" dirty="0"/>
              <a:t>tvorbě </a:t>
            </a:r>
            <a:r>
              <a:rPr lang="cs-CZ" dirty="0" smtClean="0"/>
              <a:t>oblaků – srážky jsou </a:t>
            </a:r>
            <a:r>
              <a:rPr lang="cs-CZ" dirty="0"/>
              <a:t>většinou </a:t>
            </a:r>
            <a:r>
              <a:rPr lang="cs-CZ" dirty="0" smtClean="0"/>
              <a:t>mírnější, </a:t>
            </a:r>
            <a:r>
              <a:rPr lang="cs-CZ" dirty="0"/>
              <a:t>avšak delšího </a:t>
            </a:r>
            <a:r>
              <a:rPr lang="cs-CZ" dirty="0" smtClean="0"/>
              <a:t>trvání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při </a:t>
            </a:r>
            <a:r>
              <a:rPr lang="cs-CZ" dirty="0"/>
              <a:t>přechodu teplé fronty </a:t>
            </a:r>
            <a:r>
              <a:rPr lang="cs-CZ" dirty="0" smtClean="0"/>
              <a:t>atmosférický tlak vzduchu </a:t>
            </a:r>
            <a:r>
              <a:rPr lang="cs-CZ" dirty="0"/>
              <a:t>pozvolna poklesne, </a:t>
            </a:r>
            <a:r>
              <a:rPr lang="cs-CZ" dirty="0" smtClean="0"/>
              <a:t>teplota vzduchu mírně </a:t>
            </a:r>
            <a:r>
              <a:rPr lang="cs-CZ" dirty="0"/>
              <a:t>stoupne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b="1" smtClean="0"/>
              <a:t>TEPLÁ FRONTA</a:t>
            </a:r>
          </a:p>
        </p:txBody>
      </p:sp>
      <p:sp>
        <p:nvSpPr>
          <p:cNvPr id="41986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cs-CZ" smtClean="0"/>
          </a:p>
        </p:txBody>
      </p:sp>
      <p:pic>
        <p:nvPicPr>
          <p:cNvPr id="4198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27238"/>
            <a:ext cx="9144000" cy="483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Nadpis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pPr eaLnBrk="1" hangingPunct="1"/>
            <a:r>
              <a:rPr lang="cs-CZ" b="1" smtClean="0"/>
              <a:t>VÝZNAM ATMOSFÉRY</a:t>
            </a:r>
          </a:p>
        </p:txBody>
      </p:sp>
      <p:sp>
        <p:nvSpPr>
          <p:cNvPr id="15362" name="Zástupný symbol pro obsah 2"/>
          <p:cNvSpPr>
            <a:spLocks noGrp="1"/>
          </p:cNvSpPr>
          <p:nvPr>
            <p:ph idx="1"/>
          </p:nvPr>
        </p:nvSpPr>
        <p:spPr>
          <a:xfrm>
            <a:off x="457200" y="1285875"/>
            <a:ext cx="8543925" cy="48402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cs-CZ" sz="3000" smtClean="0"/>
              <a:t>název pochází  z řeckého </a:t>
            </a:r>
            <a:r>
              <a:rPr lang="cs-CZ" sz="3000" b="1" smtClean="0"/>
              <a:t>atmos</a:t>
            </a:r>
            <a:r>
              <a:rPr lang="cs-CZ" sz="3000" smtClean="0"/>
              <a:t> (pára,vzduch) a </a:t>
            </a:r>
            <a:r>
              <a:rPr lang="cs-CZ" sz="3000" b="1" smtClean="0"/>
              <a:t>sféra</a:t>
            </a:r>
            <a:r>
              <a:rPr lang="cs-CZ" sz="3000" smtClean="0"/>
              <a:t> (obal, koule). </a:t>
            </a:r>
          </a:p>
          <a:p>
            <a:pPr eaLnBrk="1" hangingPunct="1">
              <a:lnSpc>
                <a:spcPct val="90000"/>
              </a:lnSpc>
            </a:pPr>
            <a:r>
              <a:rPr lang="cs-CZ" sz="3000" smtClean="0"/>
              <a:t>chrání zemský povrch před UV zářením i před silnými výkyvy teploty vzduchu. Bez atmosféry by se na Zemi nešířil zvuk, přechod mezi dnem a nocí by byl okamžitý, obloha by byla absolutně černá a teplota by se pohybovala v rozmezí +-100°C. Podílí se také</a:t>
            </a:r>
            <a:r>
              <a:rPr lang="cs-CZ" sz="3000" smtClean="0">
                <a:latin typeface="Arial" charset="0"/>
              </a:rPr>
              <a:t> </a:t>
            </a:r>
            <a:r>
              <a:rPr lang="cs-CZ" sz="3000" smtClean="0"/>
              <a:t>na oběhu vody v přírodě.</a:t>
            </a:r>
          </a:p>
          <a:p>
            <a:pPr eaLnBrk="1" hangingPunct="1">
              <a:lnSpc>
                <a:spcPct val="90000"/>
              </a:lnSpc>
            </a:pPr>
            <a:r>
              <a:rPr lang="cs-CZ" sz="3000" smtClean="0"/>
              <a:t>atmosféra souvisí s </a:t>
            </a:r>
            <a:r>
              <a:rPr lang="cs-CZ" sz="3000" u="sng" smtClean="0"/>
              <a:t>meteorologií</a:t>
            </a:r>
            <a:r>
              <a:rPr lang="cs-CZ" sz="3000" smtClean="0"/>
              <a:t> (stavem počasí) a </a:t>
            </a:r>
            <a:r>
              <a:rPr lang="cs-CZ" sz="3000" u="sng" smtClean="0"/>
              <a:t>klimatologií </a:t>
            </a:r>
            <a:r>
              <a:rPr lang="cs-CZ" sz="3000" smtClean="0"/>
              <a:t>(stavem podnebí). </a:t>
            </a:r>
          </a:p>
          <a:p>
            <a:pPr eaLnBrk="1" hangingPunct="1">
              <a:lnSpc>
                <a:spcPct val="90000"/>
              </a:lnSpc>
            </a:pPr>
            <a:endParaRPr lang="cs-CZ" sz="3000" smtClean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cs-CZ" smtClean="0"/>
          </a:p>
        </p:txBody>
      </p:sp>
      <p:sp>
        <p:nvSpPr>
          <p:cNvPr id="43010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cs-CZ" smtClean="0"/>
          </a:p>
        </p:txBody>
      </p:sp>
      <p:pic>
        <p:nvPicPr>
          <p:cNvPr id="43011" name="Zástupný symbol pro obsah 3" descr="frontat1b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Nadpis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pPr eaLnBrk="1" hangingPunct="1"/>
            <a:r>
              <a:rPr lang="cs-CZ" b="1" smtClean="0"/>
              <a:t>FRONTA STUDENÁ</a:t>
            </a:r>
            <a:endParaRPr lang="cs-CZ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85750" y="928688"/>
            <a:ext cx="8715375" cy="5715000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/>
              <a:t>je rozhraním mezi teplým vzduchem a </a:t>
            </a:r>
            <a:r>
              <a:rPr lang="cs-CZ" dirty="0" smtClean="0"/>
              <a:t>studeným vzduchem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/>
              <a:t>postupuje-li studený vzduch rychleji než před ním ležící teplý vzduch, vlivem své větší hustoty se tlačí jako klín pod teplý vzduch, který je tak nucen prudce stoupat a dochází tak k vývoji mohutné bouřkové </a:t>
            </a:r>
            <a:r>
              <a:rPr lang="cs-CZ" dirty="0" smtClean="0"/>
              <a:t>oblačnosti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při přechodu </a:t>
            </a:r>
            <a:r>
              <a:rPr lang="cs-CZ" dirty="0"/>
              <a:t>studené fronty se </a:t>
            </a:r>
            <a:r>
              <a:rPr lang="cs-CZ" dirty="0" smtClean="0"/>
              <a:t>ochladí, fouká </a:t>
            </a:r>
            <a:r>
              <a:rPr lang="cs-CZ" dirty="0"/>
              <a:t>silný nárazový </a:t>
            </a:r>
            <a:r>
              <a:rPr lang="cs-CZ" dirty="0" smtClean="0"/>
              <a:t>vítr, prší. </a:t>
            </a:r>
            <a:r>
              <a:rPr lang="cs-CZ" dirty="0"/>
              <a:t>Později se oblačnost protrhává, v noci se může i zcela vyjasnit a během dne je na obloze kupovitá </a:t>
            </a:r>
            <a:r>
              <a:rPr lang="cs-CZ" dirty="0" smtClean="0"/>
              <a:t>oblačnost.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teplota vzduchu po </a:t>
            </a:r>
            <a:r>
              <a:rPr lang="cs-CZ" dirty="0"/>
              <a:t>přechodu fronty rychle poklesne, naopak atmosférický tlak vzrůstá.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cs-CZ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b="1" smtClean="0"/>
              <a:t>STUDENÁ FRONTA</a:t>
            </a:r>
          </a:p>
        </p:txBody>
      </p:sp>
      <p:sp>
        <p:nvSpPr>
          <p:cNvPr id="45058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cs-CZ" smtClean="0"/>
          </a:p>
        </p:txBody>
      </p:sp>
      <p:pic>
        <p:nvPicPr>
          <p:cNvPr id="4505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90663"/>
            <a:ext cx="9144000" cy="536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cs-CZ" smtClean="0"/>
          </a:p>
        </p:txBody>
      </p:sp>
      <p:sp>
        <p:nvSpPr>
          <p:cNvPr id="46082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cs-CZ" smtClean="0"/>
          </a:p>
        </p:txBody>
      </p:sp>
      <p:pic>
        <p:nvPicPr>
          <p:cNvPr id="46083" name="Obrázek 3" descr="frontas1b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b="1" smtClean="0"/>
              <a:t>FRONTA OKLUZNÍ</a:t>
            </a:r>
            <a:endParaRPr lang="cs-CZ" smtClean="0"/>
          </a:p>
        </p:txBody>
      </p:sp>
      <p:sp>
        <p:nvSpPr>
          <p:cNvPr id="47106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cs-CZ" smtClean="0"/>
              <a:t>vzniká díky tomu, že studená fronta postupuje rychleji než teplá a fronty nakonec splývají</a:t>
            </a:r>
          </a:p>
          <a:p>
            <a:pPr eaLnBrk="1" hangingPunct="1"/>
            <a:r>
              <a:rPr lang="cs-CZ" smtClean="0"/>
              <a:t>tomuto jevu se říká okluze či okluzní fronta</a:t>
            </a:r>
          </a:p>
          <a:p>
            <a:pPr eaLnBrk="1" hangingPunct="1"/>
            <a:endParaRPr lang="cs-CZ" smtClean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b="1" dirty="0" smtClean="0"/>
              <a:t>OBLAČNOST A SRÁŽKY NA TEPLÉ A STUDENÉ FRONTĚ</a:t>
            </a:r>
            <a:endParaRPr lang="cs-CZ" b="1" dirty="0"/>
          </a:p>
        </p:txBody>
      </p:sp>
      <p:sp>
        <p:nvSpPr>
          <p:cNvPr id="48130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cs-CZ" smtClean="0"/>
          </a:p>
        </p:txBody>
      </p:sp>
      <p:pic>
        <p:nvPicPr>
          <p:cNvPr id="48131" name="Picture 4"/>
          <p:cNvPicPr>
            <a:picLocks noChangeAspect="1" noChangeArrowheads="1"/>
          </p:cNvPicPr>
          <p:nvPr/>
        </p:nvPicPr>
        <p:blipFill>
          <a:blip r:embed="rId2"/>
          <a:srcRect t="55632" r="37846"/>
          <a:stretch>
            <a:fillRect/>
          </a:stretch>
        </p:blipFill>
        <p:spPr bwMode="auto">
          <a:xfrm>
            <a:off x="0" y="1071563"/>
            <a:ext cx="2143125" cy="153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2"/>
          <p:cNvPicPr>
            <a:picLocks noChangeAspect="1" noChangeArrowheads="1"/>
          </p:cNvPicPr>
          <p:nvPr/>
        </p:nvPicPr>
        <p:blipFill>
          <a:blip r:embed="rId3"/>
          <a:srcRect b="3406"/>
          <a:stretch>
            <a:fillRect/>
          </a:stretch>
        </p:blipFill>
        <p:spPr bwMode="auto">
          <a:xfrm>
            <a:off x="2143125" y="2663825"/>
            <a:ext cx="3429000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25" y="2643188"/>
            <a:ext cx="3500438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Nadpis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pPr eaLnBrk="1" hangingPunct="1"/>
            <a:r>
              <a:rPr lang="cs-CZ" b="1" smtClean="0"/>
              <a:t>CIRKULACE ATMOSFÉRY</a:t>
            </a:r>
          </a:p>
        </p:txBody>
      </p:sp>
      <p:sp>
        <p:nvSpPr>
          <p:cNvPr id="49154" name="Zástupný symbol pro obsah 2"/>
          <p:cNvSpPr>
            <a:spLocks noGrp="1"/>
          </p:cNvSpPr>
          <p:nvPr>
            <p:ph idx="1"/>
          </p:nvPr>
        </p:nvSpPr>
        <p:spPr>
          <a:xfrm>
            <a:off x="214313" y="928688"/>
            <a:ext cx="8715375" cy="5197475"/>
          </a:xfrm>
        </p:spPr>
        <p:txBody>
          <a:bodyPr/>
          <a:lstStyle/>
          <a:p>
            <a:pPr eaLnBrk="1" hangingPunct="1"/>
            <a:r>
              <a:rPr lang="cs-CZ" smtClean="0"/>
              <a:t>systém vzdušného proudění v atmosféře planetárních rozměrů</a:t>
            </a:r>
          </a:p>
          <a:p>
            <a:pPr eaLnBrk="1" hangingPunct="1"/>
            <a:r>
              <a:rPr lang="cs-CZ" smtClean="0"/>
              <a:t>rozdílný příjem slunečního záření, nepravidelné rozložení oceánů a pevnin,                                                    vliv oceánských proudů atd.                                                                        způsobují, že tlak vzduchu                                                                         je v atmosféře rozložen                                       nerovnoměrně.                                                                 Tím vzniká celoplanetární                                               systém proudění vzduchu</a:t>
            </a:r>
          </a:p>
        </p:txBody>
      </p:sp>
      <p:pic>
        <p:nvPicPr>
          <p:cNvPr id="49155" name="Picture 2" descr="prim proudeni"/>
          <p:cNvPicPr>
            <a:picLocks noChangeAspect="1" noChangeArrowheads="1"/>
          </p:cNvPicPr>
          <p:nvPr/>
        </p:nvPicPr>
        <p:blipFill>
          <a:blip r:embed="rId2">
            <a:lum bright="8000" contrast="10000"/>
          </a:blip>
          <a:srcRect l="1852" t="7198" r="9258"/>
          <a:stretch>
            <a:fillRect/>
          </a:stretch>
        </p:blipFill>
        <p:spPr bwMode="auto">
          <a:xfrm>
            <a:off x="5311775" y="2857500"/>
            <a:ext cx="383222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b="1" smtClean="0"/>
              <a:t>CIRKULACE ATMOSFÉRY</a:t>
            </a:r>
          </a:p>
        </p:txBody>
      </p:sp>
      <p:sp>
        <p:nvSpPr>
          <p:cNvPr id="50178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cs-CZ" smtClean="0"/>
          </a:p>
        </p:txBody>
      </p:sp>
      <p:pic>
        <p:nvPicPr>
          <p:cNvPr id="50179" name="Picture 2"/>
          <p:cNvPicPr>
            <a:picLocks noChangeAspect="1" noChangeArrowheads="1"/>
          </p:cNvPicPr>
          <p:nvPr/>
        </p:nvPicPr>
        <p:blipFill>
          <a:blip r:embed="rId2"/>
          <a:srcRect l="8594" t="13570"/>
          <a:stretch>
            <a:fillRect/>
          </a:stretch>
        </p:blipFill>
        <p:spPr bwMode="auto">
          <a:xfrm>
            <a:off x="52388" y="2428875"/>
            <a:ext cx="9091612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Nadpis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pPr eaLnBrk="1" hangingPunct="1"/>
            <a:r>
              <a:rPr lang="cs-CZ" b="1" smtClean="0"/>
              <a:t>CIRKULACE ATMOSFÉRY</a:t>
            </a:r>
          </a:p>
        </p:txBody>
      </p:sp>
      <p:sp>
        <p:nvSpPr>
          <p:cNvPr id="40965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cs-CZ" smtClean="0"/>
          </a:p>
        </p:txBody>
      </p:sp>
      <p:sp>
        <p:nvSpPr>
          <p:cNvPr id="409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cs-CZ">
              <a:latin typeface="Calibri" pitchFamily="34" charset="0"/>
            </a:endParaRPr>
          </a:p>
        </p:txBody>
      </p:sp>
      <p:graphicFrame>
        <p:nvGraphicFramePr>
          <p:cNvPr id="40963" name="Object 3"/>
          <p:cNvGraphicFramePr>
            <a:graphicFrameLocks noChangeAspect="1"/>
          </p:cNvGraphicFramePr>
          <p:nvPr/>
        </p:nvGraphicFramePr>
        <p:xfrm>
          <a:off x="0" y="1323975"/>
          <a:ext cx="9144000" cy="553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5" name="Rastrový obrázek" r:id="rId3" imgW="5525271" imgH="3343742" progId="">
                  <p:embed/>
                </p:oleObj>
              </mc:Choice>
              <mc:Fallback>
                <p:oleObj name="Rastrový obrázek" r:id="rId3" imgW="5525271" imgH="3343742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323975"/>
                        <a:ext cx="9144000" cy="5534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b="1" smtClean="0"/>
              <a:t>KLIMATOLOGIE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13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b="1" dirty="0"/>
              <a:t>podnebí</a:t>
            </a:r>
            <a:r>
              <a:rPr lang="cs-CZ" dirty="0"/>
              <a:t> je dlouhodobý režim počasí ovlivněný </a:t>
            </a:r>
            <a:r>
              <a:rPr lang="cs-CZ" dirty="0" err="1"/>
              <a:t>klimatogenetickými</a:t>
            </a:r>
            <a:r>
              <a:rPr lang="cs-CZ" dirty="0"/>
              <a:t> činiteli - vzdálenost od moře, reliéf, planetární cirkulace vzduchu, zeměpisná šířka, charakter povrchu, mořské proudy, člověk </a:t>
            </a:r>
            <a:endParaRPr lang="cs-CZ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/>
              <a:t>klimatické oblasti se liší navzájem hlavně těmito prvky: průměrné teploty (lednové, červencové, roční), počet dní v roce: letních (přes 20°), tropických (30°), mrazových (0°), ledových (-10°), arktických (-20°), srážkových (nad 1mm), dní se sněhovou pokrývkou a pod.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/>
              <a:t>klimatické oblasti na Zemi vznikají především vzhledem k různé zeměpisné šířce - </a:t>
            </a:r>
            <a:r>
              <a:rPr lang="cs-CZ" u="sng" dirty="0"/>
              <a:t>podnebné pásy</a:t>
            </a:r>
            <a:r>
              <a:rPr lang="cs-CZ" dirty="0"/>
              <a:t>. Dále výrazně působí i reliéf , vytváří se </a:t>
            </a:r>
            <a:r>
              <a:rPr lang="cs-CZ" u="sng" dirty="0"/>
              <a:t>klimatické stupně</a:t>
            </a:r>
            <a:r>
              <a:rPr lang="cs-CZ" dirty="0"/>
              <a:t>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cs-CZ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cs-CZ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Nadpis 1"/>
          <p:cNvSpPr>
            <a:spLocks noGrp="1"/>
          </p:cNvSpPr>
          <p:nvPr>
            <p:ph type="title"/>
          </p:nvPr>
        </p:nvSpPr>
        <p:spPr>
          <a:xfrm>
            <a:off x="4932363" y="333375"/>
            <a:ext cx="2700337" cy="1143000"/>
          </a:xfrm>
        </p:spPr>
        <p:txBody>
          <a:bodyPr/>
          <a:lstStyle/>
          <a:p>
            <a:pPr eaLnBrk="1" hangingPunct="1"/>
            <a:r>
              <a:rPr lang="cs-CZ" sz="3200" b="1" smtClean="0"/>
              <a:t>VERTIKÁLNÍ ČLENĚNÍ ATMOSFÉRY</a:t>
            </a:r>
          </a:p>
        </p:txBody>
      </p:sp>
      <p:sp>
        <p:nvSpPr>
          <p:cNvPr id="16386" name="Zástupný symbol pro obsah 2"/>
          <p:cNvSpPr>
            <a:spLocks noGrp="1"/>
          </p:cNvSpPr>
          <p:nvPr>
            <p:ph idx="1"/>
          </p:nvPr>
        </p:nvSpPr>
        <p:spPr>
          <a:xfrm>
            <a:off x="7812088" y="1916113"/>
            <a:ext cx="1331912" cy="4022725"/>
          </a:xfrm>
        </p:spPr>
        <p:txBody>
          <a:bodyPr/>
          <a:lstStyle/>
          <a:p>
            <a:pPr eaLnBrk="1" hangingPunct="1"/>
            <a:r>
              <a:rPr lang="cs-CZ" sz="1600" smtClean="0">
                <a:latin typeface="Arial" charset="0"/>
              </a:rPr>
              <a:t>http://cs.wikipedia.org/wiki/Atmosf%C3%A9ra_Zem%C4%9B</a:t>
            </a:r>
          </a:p>
        </p:txBody>
      </p:sp>
      <p:pic>
        <p:nvPicPr>
          <p:cNvPr id="16387" name="Zástupný symbol pro obsah 3" descr="102px-Atmosphere_layers-cs.svg[1].png"/>
          <p:cNvPicPr>
            <a:picLocks noChangeAspect="1"/>
          </p:cNvPicPr>
          <p:nvPr/>
        </p:nvPicPr>
        <p:blipFill>
          <a:blip r:embed="rId2"/>
          <a:srcRect t="32893" b="55475"/>
          <a:stretch>
            <a:fillRect/>
          </a:stretch>
        </p:blipFill>
        <p:spPr bwMode="auto">
          <a:xfrm>
            <a:off x="7681913" y="1785938"/>
            <a:ext cx="1462087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Zástupný symbol pro obsah 3" descr="102px-Atmosphere_layers-cs.svg[1].png"/>
          <p:cNvPicPr>
            <a:picLocks noChangeAspect="1"/>
          </p:cNvPicPr>
          <p:nvPr/>
        </p:nvPicPr>
        <p:blipFill>
          <a:blip r:embed="rId2"/>
          <a:srcRect b="80763"/>
          <a:stretch>
            <a:fillRect/>
          </a:stretch>
        </p:blipFill>
        <p:spPr bwMode="auto">
          <a:xfrm>
            <a:off x="7691438" y="142875"/>
            <a:ext cx="1452562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Zástupný symbol pro obsah 3" descr="102px-Atmosphere_layers-cs.svg[1].png"/>
          <p:cNvPicPr>
            <a:picLocks noChangeAspect="1"/>
          </p:cNvPicPr>
          <p:nvPr/>
        </p:nvPicPr>
        <p:blipFill>
          <a:blip r:embed="rId2"/>
          <a:srcRect t="51683"/>
          <a:stretch>
            <a:fillRect/>
          </a:stretch>
        </p:blipFill>
        <p:spPr bwMode="auto">
          <a:xfrm>
            <a:off x="7712075" y="2786063"/>
            <a:ext cx="1431925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Rectangle 9"/>
          <p:cNvSpPr>
            <a:spLocks noChangeArrowheads="1"/>
          </p:cNvSpPr>
          <p:nvPr/>
        </p:nvSpPr>
        <p:spPr bwMode="auto">
          <a:xfrm>
            <a:off x="250825" y="2708275"/>
            <a:ext cx="4252913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/>
              <a:t>http://www.airspace.cz/akademie_letectvi/media/2011/09/110-Atmosf%C3%A9ra-Zem%C4%9B.jpg</a:t>
            </a:r>
          </a:p>
        </p:txBody>
      </p:sp>
      <p:pic>
        <p:nvPicPr>
          <p:cNvPr id="16391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9037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Nadpis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pPr eaLnBrk="1" hangingPunct="1"/>
            <a:r>
              <a:rPr lang="cs-CZ" b="1" smtClean="0"/>
              <a:t>PODNEBNÉ PÁSY ZEMĚ</a:t>
            </a:r>
          </a:p>
        </p:txBody>
      </p:sp>
      <p:sp>
        <p:nvSpPr>
          <p:cNvPr id="54274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cs-CZ" smtClean="0"/>
          </a:p>
        </p:txBody>
      </p:sp>
      <p:pic>
        <p:nvPicPr>
          <p:cNvPr id="54275" name="Picture 2"/>
          <p:cNvPicPr>
            <a:picLocks noChangeAspect="1" noChangeArrowheads="1"/>
          </p:cNvPicPr>
          <p:nvPr/>
        </p:nvPicPr>
        <p:blipFill>
          <a:blip r:embed="rId2"/>
          <a:srcRect t="12500"/>
          <a:stretch>
            <a:fillRect/>
          </a:stretch>
        </p:blipFill>
        <p:spPr bwMode="auto">
          <a:xfrm>
            <a:off x="1357313" y="1023938"/>
            <a:ext cx="6753225" cy="583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cs-CZ" smtClean="0"/>
          </a:p>
        </p:txBody>
      </p:sp>
      <p:sp>
        <p:nvSpPr>
          <p:cNvPr id="55298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cs-CZ" smtClean="0"/>
          </a:p>
        </p:txBody>
      </p:sp>
      <p:pic>
        <p:nvPicPr>
          <p:cNvPr id="5529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0"/>
            <a:ext cx="6643688" cy="684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cs-CZ" smtClean="0"/>
          </a:p>
        </p:txBody>
      </p:sp>
      <p:sp>
        <p:nvSpPr>
          <p:cNvPr id="56322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cs-CZ" smtClean="0"/>
          </a:p>
        </p:txBody>
      </p:sp>
      <p:pic>
        <p:nvPicPr>
          <p:cNvPr id="56323" name="Picture 2"/>
          <p:cNvPicPr>
            <a:picLocks noChangeAspect="1" noChangeArrowheads="1"/>
          </p:cNvPicPr>
          <p:nvPr/>
        </p:nvPicPr>
        <p:blipFill>
          <a:blip r:embed="rId2"/>
          <a:srcRect b="2548"/>
          <a:stretch>
            <a:fillRect/>
          </a:stretch>
        </p:blipFill>
        <p:spPr bwMode="auto">
          <a:xfrm>
            <a:off x="1214438" y="-7938"/>
            <a:ext cx="6929437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cs-CZ" smtClean="0"/>
          </a:p>
        </p:txBody>
      </p:sp>
      <p:sp>
        <p:nvSpPr>
          <p:cNvPr id="57346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cs-CZ" smtClean="0"/>
          </a:p>
        </p:txBody>
      </p:sp>
      <p:pic>
        <p:nvPicPr>
          <p:cNvPr id="5734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16263"/>
            <a:ext cx="9144000" cy="374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b="1" dirty="0" smtClean="0"/>
              <a:t>METEOROLOGICKÉ A KLIMATICKÉ REKORDY</a:t>
            </a:r>
            <a:endParaRPr lang="cs-CZ" b="1" dirty="0"/>
          </a:p>
        </p:txBody>
      </p:sp>
      <p:sp>
        <p:nvSpPr>
          <p:cNvPr id="58370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cs-CZ" smtClean="0"/>
          </a:p>
        </p:txBody>
      </p:sp>
      <p:pic>
        <p:nvPicPr>
          <p:cNvPr id="58371" name="Picture 2"/>
          <p:cNvPicPr>
            <a:picLocks noChangeAspect="1" noChangeArrowheads="1"/>
          </p:cNvPicPr>
          <p:nvPr/>
        </p:nvPicPr>
        <p:blipFill>
          <a:blip r:embed="rId2"/>
          <a:srcRect l="11981" t="5971" r="48232" b="9842"/>
          <a:stretch>
            <a:fillRect/>
          </a:stretch>
        </p:blipFill>
        <p:spPr bwMode="auto">
          <a:xfrm>
            <a:off x="0" y="2559050"/>
            <a:ext cx="4286250" cy="429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Picture 3"/>
          <p:cNvPicPr>
            <a:picLocks noChangeAspect="1" noChangeArrowheads="1"/>
          </p:cNvPicPr>
          <p:nvPr/>
        </p:nvPicPr>
        <p:blipFill>
          <a:blip r:embed="rId3"/>
          <a:srcRect l="12915" t="11482" r="48149" b="15421"/>
          <a:stretch>
            <a:fillRect/>
          </a:stretch>
        </p:blipFill>
        <p:spPr bwMode="auto">
          <a:xfrm>
            <a:off x="4267200" y="2571750"/>
            <a:ext cx="48768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cs-CZ" smtClean="0"/>
          </a:p>
        </p:txBody>
      </p:sp>
      <p:sp>
        <p:nvSpPr>
          <p:cNvPr id="59394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cs-CZ" smtClean="0"/>
          </a:p>
        </p:txBody>
      </p:sp>
      <p:pic>
        <p:nvPicPr>
          <p:cNvPr id="5939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65213"/>
            <a:ext cx="9144000" cy="579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sz="4000" smtClean="0">
                <a:latin typeface="Arial" charset="0"/>
              </a:rPr>
              <a:t>http://astronomia.zcu.cz/planety/zeme/1943-atmosfera-zeme</a:t>
            </a:r>
          </a:p>
        </p:txBody>
      </p:sp>
      <p:sp>
        <p:nvSpPr>
          <p:cNvPr id="6041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cs-CZ" smtClean="0"/>
          </a:p>
        </p:txBody>
      </p:sp>
      <p:pic>
        <p:nvPicPr>
          <p:cNvPr id="60419" name="Picture 5" descr="Schematické uspo&amp;rcaron;ádání atmosféry s teplotním (&amp;ccaron;erven&amp;ecaron;) a ozónovým profilem (mod&amp;rcaron;e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14575"/>
            <a:ext cx="3514725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0" name="Picture 7" descr="Zm&amp;ecaron;ny atmosférického tlaku v závislosti na nadmo&amp;rcaron;ské výšc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5" y="1276350"/>
            <a:ext cx="4143375" cy="558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dirty="0" smtClean="0">
                <a:latin typeface="Arial" charset="0"/>
              </a:rPr>
              <a:t>Zdroje:</a:t>
            </a:r>
          </a:p>
        </p:txBody>
      </p:sp>
      <p:sp>
        <p:nvSpPr>
          <p:cNvPr id="6144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cs-CZ" sz="1800" dirty="0" smtClean="0">
                <a:latin typeface="Courier New" pitchFamily="49" charset="0"/>
                <a:cs typeface="Courier New" pitchFamily="49" charset="0"/>
                <a:hlinkClick r:id="rId2"/>
              </a:rPr>
              <a:t>http://cs.wikipedia.org/wiki/Atmosf%C3%A9ra_Zem%C4%9B</a:t>
            </a:r>
            <a:endParaRPr lang="cs-CZ" sz="1800" dirty="0" smtClean="0">
              <a:latin typeface="Courier New" pitchFamily="49" charset="0"/>
              <a:cs typeface="Courier New" pitchFamily="49" charset="0"/>
            </a:endParaRPr>
          </a:p>
          <a:p>
            <a:pPr eaLnBrk="1" hangingPunct="1"/>
            <a:r>
              <a:rPr lang="cs-CZ" sz="1800" dirty="0" smtClean="0">
                <a:latin typeface="Courier New" pitchFamily="49" charset="0"/>
                <a:cs typeface="Courier New" pitchFamily="49" charset="0"/>
                <a:hlinkClick r:id="rId3"/>
              </a:rPr>
              <a:t>http://astronomia.zcu.cz/planety/zeme/1943-atmosfera-zeme</a:t>
            </a:r>
            <a:endParaRPr lang="cs-CZ" sz="1800" dirty="0" smtClean="0">
              <a:latin typeface="Courier New" pitchFamily="49" charset="0"/>
              <a:cs typeface="Courier New" pitchFamily="49" charset="0"/>
            </a:endParaRPr>
          </a:p>
          <a:p>
            <a:pPr eaLnBrk="1" hangingPunct="1"/>
            <a:r>
              <a:rPr lang="cs-CZ" sz="1800" dirty="0" smtClean="0">
                <a:latin typeface="Courier New" pitchFamily="49" charset="0"/>
                <a:cs typeface="Courier New" pitchFamily="49" charset="0"/>
                <a:hlinkClick r:id="rId4"/>
              </a:rPr>
              <a:t>http://www.airspace.cz/akademie_letectvi/media/2011/09/110-Atmosf%C3%A9ra-Zem%C4%9B.jpg</a:t>
            </a:r>
            <a:endParaRPr lang="cs-CZ" sz="1800" dirty="0" smtClean="0">
              <a:latin typeface="Courier New" pitchFamily="49" charset="0"/>
              <a:cs typeface="Courier New" pitchFamily="49" charset="0"/>
            </a:endParaRPr>
          </a:p>
          <a:p>
            <a:pPr eaLnBrk="1" hangingPunct="1"/>
            <a:r>
              <a:rPr lang="cs-CZ" sz="1800" dirty="0" smtClean="0">
                <a:latin typeface="Courier New" pitchFamily="49" charset="0"/>
                <a:cs typeface="Courier New" pitchFamily="49" charset="0"/>
                <a:hlinkClick r:id="rId5"/>
              </a:rPr>
              <a:t>http://vyuka.zsjarose.cz/data/swic/lessons/146.gif</a:t>
            </a:r>
            <a:endParaRPr lang="cs-CZ" sz="1800" dirty="0" smtClean="0">
              <a:latin typeface="Courier New" pitchFamily="49" charset="0"/>
              <a:cs typeface="Courier New" pitchFamily="49" charset="0"/>
            </a:endParaRPr>
          </a:p>
          <a:p>
            <a:pPr eaLnBrk="1" hangingPunct="1"/>
            <a:r>
              <a:rPr lang="cs-CZ" sz="1800" dirty="0" smtClean="0">
                <a:latin typeface="Courier New" pitchFamily="49" charset="0"/>
                <a:cs typeface="Courier New" pitchFamily="49" charset="0"/>
              </a:rPr>
              <a:t>http://www.infovek.sk/predmety/chemia/externe/rigozorka/greenhouse_effect.jpg</a:t>
            </a:r>
          </a:p>
          <a:p>
            <a:pPr eaLnBrk="1" hangingPunct="1"/>
            <a:r>
              <a:rPr lang="cs-CZ" sz="1800" dirty="0" smtClean="0">
                <a:latin typeface="Courier New" pitchFamily="49" charset="0"/>
                <a:cs typeface="Courier New" pitchFamily="49" charset="0"/>
              </a:rPr>
              <a:t>https://pokornypavel.files.wordpress.com/2011/02/synopticka-mapa.jpg</a:t>
            </a:r>
          </a:p>
          <a:p>
            <a:pPr eaLnBrk="1" hangingPunct="1"/>
            <a:r>
              <a:rPr lang="cs-CZ" sz="1800" dirty="0" smtClean="0">
                <a:latin typeface="Courier New" pitchFamily="49" charset="0"/>
                <a:cs typeface="Courier New" pitchFamily="49" charset="0"/>
              </a:rPr>
              <a:t>http://www.in-pocasi.cz/clanky/teorie/obrazky/mapa.gif</a:t>
            </a:r>
          </a:p>
          <a:p>
            <a:pPr eaLnBrk="1" hangingPunct="1"/>
            <a:r>
              <a:rPr lang="cs-CZ" sz="1800" dirty="0" smtClean="0">
                <a:latin typeface="Courier New" pitchFamily="49" charset="0"/>
                <a:cs typeface="Courier New" pitchFamily="49" charset="0"/>
              </a:rPr>
              <a:t>http://www.holagarta.wz.cz/metodika/images/mraky/mraky.jpg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smtClean="0">
                <a:latin typeface="Arial" charset="0"/>
              </a:rPr>
              <a:t>Troposféra</a:t>
            </a:r>
          </a:p>
        </p:txBody>
      </p:sp>
      <p:sp>
        <p:nvSpPr>
          <p:cNvPr id="17410" name="Rectangle 3"/>
          <p:cNvSpPr>
            <a:spLocks noGrp="1"/>
          </p:cNvSpPr>
          <p:nvPr>
            <p:ph type="body" idx="1"/>
          </p:nvPr>
        </p:nvSpPr>
        <p:spPr>
          <a:xfrm>
            <a:off x="468313" y="1341438"/>
            <a:ext cx="8229600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cs-CZ" sz="2800" smtClean="0">
                <a:latin typeface="Arial" charset="0"/>
              </a:rPr>
              <a:t>nejnižší vrstva atmosféry</a:t>
            </a:r>
          </a:p>
          <a:p>
            <a:pPr eaLnBrk="1" hangingPunct="1">
              <a:lnSpc>
                <a:spcPct val="90000"/>
              </a:lnSpc>
            </a:pPr>
            <a:r>
              <a:rPr lang="cs-CZ" sz="2800" smtClean="0">
                <a:latin typeface="Arial" charset="0"/>
              </a:rPr>
              <a:t>11km vysoká – nad póly 8km, nad rovníkem 18km</a:t>
            </a:r>
          </a:p>
          <a:p>
            <a:pPr eaLnBrk="1" hangingPunct="1">
              <a:lnSpc>
                <a:spcPct val="90000"/>
              </a:lnSpc>
            </a:pPr>
            <a:r>
              <a:rPr lang="cs-CZ" sz="2800" smtClean="0">
                <a:latin typeface="Arial" charset="0"/>
              </a:rPr>
              <a:t>je zde záporný teplotní gradient, teplota klesá každých 100m o 0,65°C</a:t>
            </a:r>
          </a:p>
          <a:p>
            <a:pPr eaLnBrk="1" hangingPunct="1">
              <a:lnSpc>
                <a:spcPct val="90000"/>
              </a:lnSpc>
            </a:pPr>
            <a:r>
              <a:rPr lang="cs-CZ" sz="2800" smtClean="0">
                <a:latin typeface="Arial" charset="0"/>
              </a:rPr>
              <a:t>odehrává se zde většina povětrnostních jevů (oblačnost, mlhy...)</a:t>
            </a:r>
          </a:p>
          <a:p>
            <a:pPr eaLnBrk="1" hangingPunct="1">
              <a:lnSpc>
                <a:spcPct val="90000"/>
              </a:lnSpc>
            </a:pPr>
            <a:r>
              <a:rPr lang="cs-CZ" sz="2800" smtClean="0">
                <a:latin typeface="Arial" charset="0"/>
              </a:rPr>
              <a:t>problémy jsou s přízemním ozonem a se zvyšující se koncentrací CO</a:t>
            </a:r>
            <a:r>
              <a:rPr lang="cs-CZ" sz="1400" smtClean="0">
                <a:latin typeface="Arial" charset="0"/>
              </a:rPr>
              <a:t>2</a:t>
            </a:r>
            <a:r>
              <a:rPr lang="cs-CZ" sz="2800" smtClean="0">
                <a:latin typeface="Arial" charset="0"/>
              </a:rPr>
              <a:t> a následným skleníkovým efektem</a:t>
            </a:r>
          </a:p>
          <a:p>
            <a:pPr eaLnBrk="1" hangingPunct="1">
              <a:lnSpc>
                <a:spcPct val="90000"/>
              </a:lnSpc>
            </a:pPr>
            <a:r>
              <a:rPr lang="cs-CZ" sz="2800" smtClean="0">
                <a:latin typeface="Arial" charset="0"/>
              </a:rPr>
              <a:t>tropopuza – přechodná vrstva mezi troposférou a stratosférou</a:t>
            </a:r>
          </a:p>
          <a:p>
            <a:pPr eaLnBrk="1" hangingPunct="1">
              <a:lnSpc>
                <a:spcPct val="90000"/>
              </a:lnSpc>
            </a:pPr>
            <a:endParaRPr lang="cs-CZ" sz="2800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cs-CZ" smtClean="0">
                <a:latin typeface="Arial" charset="0"/>
              </a:rPr>
              <a:t>Skleníkový efekt</a:t>
            </a:r>
          </a:p>
        </p:txBody>
      </p:sp>
      <p:sp>
        <p:nvSpPr>
          <p:cNvPr id="18434" name="Rectangle 3"/>
          <p:cNvSpPr>
            <a:spLocks noGrp="1"/>
          </p:cNvSpPr>
          <p:nvPr>
            <p:ph type="body" idx="1"/>
          </p:nvPr>
        </p:nvSpPr>
        <p:spPr>
          <a:xfrm>
            <a:off x="3132138" y="3357563"/>
            <a:ext cx="5554662" cy="2768600"/>
          </a:xfrm>
        </p:spPr>
        <p:txBody>
          <a:bodyPr/>
          <a:lstStyle/>
          <a:p>
            <a:pPr eaLnBrk="1" hangingPunct="1"/>
            <a:r>
              <a:rPr lang="cs-CZ" sz="1200" smtClean="0">
                <a:latin typeface="Arial" charset="0"/>
              </a:rPr>
              <a:t>http://www.infovek.sk/predmety/chemia/externe/rigozorka/greenhouse_effect.jpg</a:t>
            </a:r>
          </a:p>
        </p:txBody>
      </p:sp>
      <p:pic>
        <p:nvPicPr>
          <p:cNvPr id="18435" name="Picture 5" descr="greenhouse_effec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111250"/>
            <a:ext cx="7991475" cy="574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sz="3200" b="1" smtClean="0">
                <a:latin typeface="Times New Roman" pitchFamily="18" charset="0"/>
              </a:rPr>
              <a:t>SLOŽENÍ VZDUCHU V TROPOSFÉŘE</a:t>
            </a:r>
          </a:p>
        </p:txBody>
      </p:sp>
      <p:sp>
        <p:nvSpPr>
          <p:cNvPr id="19458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cs-CZ" smtClean="0"/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/>
          <a:srcRect l="17188" t="23186"/>
          <a:stretch>
            <a:fillRect/>
          </a:stretch>
        </p:blipFill>
        <p:spPr bwMode="auto">
          <a:xfrm>
            <a:off x="785813" y="1500188"/>
            <a:ext cx="7572375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smtClean="0"/>
              <a:t>STRATOSFÉRA</a:t>
            </a:r>
          </a:p>
        </p:txBody>
      </p:sp>
      <p:sp>
        <p:nvSpPr>
          <p:cNvPr id="2048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cs-CZ" smtClean="0"/>
              <a:t>sahá od přibližně 11km do 60km</a:t>
            </a:r>
          </a:p>
          <a:p>
            <a:pPr eaLnBrk="1" hangingPunct="1">
              <a:lnSpc>
                <a:spcPct val="90000"/>
              </a:lnSpc>
            </a:pPr>
            <a:r>
              <a:rPr lang="cs-CZ" smtClean="0"/>
              <a:t>v první polovině je stálá teplota kolem -50°C, v horní vrstvě teplota stoupá až na 20°C</a:t>
            </a:r>
          </a:p>
          <a:p>
            <a:pPr eaLnBrk="1" hangingPunct="1">
              <a:lnSpc>
                <a:spcPct val="90000"/>
              </a:lnSpc>
            </a:pPr>
            <a:r>
              <a:rPr lang="cs-CZ" smtClean="0"/>
              <a:t>chybí zde vodní pára i prach</a:t>
            </a:r>
          </a:p>
          <a:p>
            <a:pPr eaLnBrk="1" hangingPunct="1">
              <a:lnSpc>
                <a:spcPct val="90000"/>
              </a:lnSpc>
            </a:pPr>
            <a:r>
              <a:rPr lang="cs-CZ" smtClean="0"/>
              <a:t>je zde silné horizontální proudění – jet stream</a:t>
            </a:r>
          </a:p>
          <a:p>
            <a:pPr eaLnBrk="1" hangingPunct="1">
              <a:lnSpc>
                <a:spcPct val="90000"/>
              </a:lnSpc>
            </a:pPr>
            <a:r>
              <a:rPr lang="cs-CZ" smtClean="0"/>
              <a:t>mezi 25-35km se nachází </a:t>
            </a:r>
            <a:r>
              <a:rPr lang="cs-CZ" b="1" smtClean="0"/>
              <a:t>ozonosféra. </a:t>
            </a:r>
            <a:r>
              <a:rPr lang="cs-CZ" smtClean="0"/>
              <a:t>Molekuly ozonu pohlcují UV záření a na zemský povrch se tak dostane pouhé 1% UV záření ze Slunce. </a:t>
            </a:r>
          </a:p>
          <a:p>
            <a:pPr eaLnBrk="1" hangingPunct="1">
              <a:lnSpc>
                <a:spcPct val="90000"/>
              </a:lnSpc>
            </a:pPr>
            <a:endParaRPr lang="cs-CZ" b="1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smtClean="0"/>
              <a:t>MEZOSFÉRA</a:t>
            </a:r>
          </a:p>
        </p:txBody>
      </p:sp>
      <p:sp>
        <p:nvSpPr>
          <p:cNvPr id="2150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cs-CZ" smtClean="0"/>
              <a:t>od cca. 60 do 80km</a:t>
            </a:r>
          </a:p>
          <a:p>
            <a:pPr eaLnBrk="1" hangingPunct="1"/>
            <a:r>
              <a:rPr lang="cs-CZ" smtClean="0"/>
              <a:t>charakteristický je pokles teploty s výškou, až na -90°C</a:t>
            </a:r>
          </a:p>
          <a:p>
            <a:pPr eaLnBrk="1" hangingPunct="1"/>
            <a:r>
              <a:rPr lang="cs-CZ" smtClean="0"/>
              <a:t>mezopauza – je považovaná za hranici mezi atmosferickým a kosmickým prostorem</a:t>
            </a:r>
          </a:p>
          <a:p>
            <a:pPr eaLnBrk="1" hangingPunct="1">
              <a:buFont typeface="Arial" charset="0"/>
              <a:buNone/>
            </a:pPr>
            <a:endParaRPr lang="cs-CZ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825</Words>
  <Application>Microsoft Office PowerPoint</Application>
  <PresentationFormat>Předvádění na obrazovce (4:3)</PresentationFormat>
  <Paragraphs>130</Paragraphs>
  <Slides>47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47</vt:i4>
      </vt:variant>
    </vt:vector>
  </HeadingPairs>
  <TitlesOfParts>
    <vt:vector size="49" baseType="lpstr">
      <vt:lpstr>Motiv sady Office</vt:lpstr>
      <vt:lpstr>Rastrový obrázek</vt:lpstr>
      <vt:lpstr>Prezentace aplikace PowerPoint</vt:lpstr>
      <vt:lpstr>ATMOSFÉRA</vt:lpstr>
      <vt:lpstr>VÝZNAM ATMOSFÉRY</vt:lpstr>
      <vt:lpstr>VERTIKÁLNÍ ČLENĚNÍ ATMOSFÉRY</vt:lpstr>
      <vt:lpstr>Troposféra</vt:lpstr>
      <vt:lpstr>Skleníkový efekt</vt:lpstr>
      <vt:lpstr>SLOŽENÍ VZDUCHU V TROPOSFÉŘE</vt:lpstr>
      <vt:lpstr>STRATOSFÉRA</vt:lpstr>
      <vt:lpstr>MEZOSFÉRA</vt:lpstr>
      <vt:lpstr>IONOSFÉRA</vt:lpstr>
      <vt:lpstr>METEOROLOGIE</vt:lpstr>
      <vt:lpstr>MONITORING ATMOSFÉRY</vt:lpstr>
      <vt:lpstr>ZÁKLADNÍ METEOROLOGICKÉ PRVKY</vt:lpstr>
      <vt:lpstr>TYPY OBLAČNOSTI</vt:lpstr>
      <vt:lpstr>SYNOPTICKÉ MAPY</vt:lpstr>
      <vt:lpstr>http://www.in-pocasi.cz/clanky/teorie/obrazky/mapa.gif</vt:lpstr>
      <vt:lpstr>synoptická mapa</vt:lpstr>
      <vt:lpstr>TLAKOVÉ ÚTVARY A CIRKULACE VZDUCHU KOLEM ZEMĚ</vt:lpstr>
      <vt:lpstr>VZDUŠNÉ MASY ZEMĚ</vt:lpstr>
      <vt:lpstr>Prezentace aplikace PowerPoint</vt:lpstr>
      <vt:lpstr>CYKLONA – TLAKOVÁ NÍŽE</vt:lpstr>
      <vt:lpstr>Prezentace aplikace PowerPoint</vt:lpstr>
      <vt:lpstr>Prezentace aplikace PowerPoint</vt:lpstr>
      <vt:lpstr>pohyb vzduchu v anticykloně </vt:lpstr>
      <vt:lpstr>Prezentace aplikace PowerPoint</vt:lpstr>
      <vt:lpstr>ANTICYKLONA – TLAKOVÁ VÝŠE</vt:lpstr>
      <vt:lpstr>FRONTY</vt:lpstr>
      <vt:lpstr>FRONTA TEPLÁ</vt:lpstr>
      <vt:lpstr>TEPLÁ FRONTA</vt:lpstr>
      <vt:lpstr>Prezentace aplikace PowerPoint</vt:lpstr>
      <vt:lpstr>FRONTA STUDENÁ</vt:lpstr>
      <vt:lpstr>STUDENÁ FRONTA</vt:lpstr>
      <vt:lpstr>Prezentace aplikace PowerPoint</vt:lpstr>
      <vt:lpstr>FRONTA OKLUZNÍ</vt:lpstr>
      <vt:lpstr>OBLAČNOST A SRÁŽKY NA TEPLÉ A STUDENÉ FRONTĚ</vt:lpstr>
      <vt:lpstr>CIRKULACE ATMOSFÉRY</vt:lpstr>
      <vt:lpstr>CIRKULACE ATMOSFÉRY</vt:lpstr>
      <vt:lpstr>CIRKULACE ATMOSFÉRY</vt:lpstr>
      <vt:lpstr>KLIMATOLOGIE</vt:lpstr>
      <vt:lpstr>PODNEBNÉ PÁSY ZEMĚ</vt:lpstr>
      <vt:lpstr>Prezentace aplikace PowerPoint</vt:lpstr>
      <vt:lpstr>Prezentace aplikace PowerPoint</vt:lpstr>
      <vt:lpstr>Prezentace aplikace PowerPoint</vt:lpstr>
      <vt:lpstr>METEOROLOGICKÉ A KLIMATICKÉ REKORDY</vt:lpstr>
      <vt:lpstr>Prezentace aplikace PowerPoint</vt:lpstr>
      <vt:lpstr>http://astronomia.zcu.cz/planety/zeme/1943-atmosfera-zeme</vt:lpstr>
      <vt:lpstr>Zdroje: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necesana</dc:creator>
  <cp:lastModifiedBy>Tereza Kamenická</cp:lastModifiedBy>
  <cp:revision>60</cp:revision>
  <dcterms:created xsi:type="dcterms:W3CDTF">2010-04-01T10:51:27Z</dcterms:created>
  <dcterms:modified xsi:type="dcterms:W3CDTF">2015-02-19T11:04:28Z</dcterms:modified>
</cp:coreProperties>
</file>