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03" r:id="rId2"/>
    <p:sldId id="304" r:id="rId3"/>
    <p:sldId id="306" r:id="rId4"/>
    <p:sldId id="305" r:id="rId5"/>
    <p:sldId id="307" r:id="rId6"/>
    <p:sldId id="258" r:id="rId7"/>
    <p:sldId id="302" r:id="rId8"/>
    <p:sldId id="259" r:id="rId9"/>
    <p:sldId id="276" r:id="rId10"/>
    <p:sldId id="263" r:id="rId11"/>
    <p:sldId id="261" r:id="rId12"/>
    <p:sldId id="262" r:id="rId13"/>
    <p:sldId id="269" r:id="rId14"/>
    <p:sldId id="300" r:id="rId15"/>
  </p:sldIdLst>
  <p:sldSz cx="9144000" cy="6858000" type="screen4x3"/>
  <p:notesSz cx="6858000" cy="9144000"/>
  <p:defaultTextStyle>
    <a:defPPr>
      <a:defRPr lang="cs-C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800000"/>
    <a:srgbClr val="6600CC"/>
    <a:srgbClr val="00FF00"/>
    <a:srgbClr val="FFFF00"/>
    <a:srgbClr val="D6009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96" y="-24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7FB41E-E36E-4CAA-9060-344F93162962}" type="datetimeFigureOut">
              <a:rPr lang="cs-CZ"/>
              <a:pPr>
                <a:defRPr/>
              </a:pPr>
              <a:t>4.3.2015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2F8DDC-49A9-478D-9DF7-0B461C017623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2DFDAC-64EF-441E-BFA7-FF26A791AD04}" type="datetimeFigureOut">
              <a:rPr lang="cs-CZ"/>
              <a:pPr>
                <a:defRPr/>
              </a:pPr>
              <a:t>4.3.2015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C9EA43-9C93-4540-8053-54383176F443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AB6E9F-DB5F-429F-AF37-8D1C4B075BC5}" type="datetimeFigureOut">
              <a:rPr lang="cs-CZ"/>
              <a:pPr>
                <a:defRPr/>
              </a:pPr>
              <a:t>4.3.2015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F2B62B-6861-447F-9BF1-91B1D523FD5B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066A6C-A72C-44F7-895A-D65823336B38}" type="datetimeFigureOut">
              <a:rPr lang="cs-CZ"/>
              <a:pPr>
                <a:defRPr/>
              </a:pPr>
              <a:t>4.3.2015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EFFB40-D116-43A5-88E2-7DCAA4EC6933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0E1685-B2B9-4769-ABD0-C6230F07DA46}" type="datetimeFigureOut">
              <a:rPr lang="cs-CZ"/>
              <a:pPr>
                <a:defRPr/>
              </a:pPr>
              <a:t>4.3.2015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1F4361-05A3-4EE5-924A-65DB598155B3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09ADAC-D88C-40AA-9DC4-1B2864EFBB5B}" type="datetimeFigureOut">
              <a:rPr lang="cs-CZ"/>
              <a:pPr>
                <a:defRPr/>
              </a:pPr>
              <a:t>4.3.2015</a:t>
            </a:fld>
            <a:endParaRPr lang="cs-CZ"/>
          </a:p>
        </p:txBody>
      </p:sp>
      <p:sp>
        <p:nvSpPr>
          <p:cNvPr id="6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AFEFD8-A051-478F-BBD6-1E9F35FAC6C2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E23F8C-DA8B-4635-91CF-5A69CB3784C9}" type="datetimeFigureOut">
              <a:rPr lang="cs-CZ"/>
              <a:pPr>
                <a:defRPr/>
              </a:pPr>
              <a:t>4.3.2015</a:t>
            </a:fld>
            <a:endParaRPr lang="cs-CZ"/>
          </a:p>
        </p:txBody>
      </p:sp>
      <p:sp>
        <p:nvSpPr>
          <p:cNvPr id="8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9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059308-4ABC-4F46-B93B-6D1D58E8D02F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B3A381-9722-4C6C-8D2A-3FDA7A2FC79C}" type="datetimeFigureOut">
              <a:rPr lang="cs-CZ"/>
              <a:pPr>
                <a:defRPr/>
              </a:pPr>
              <a:t>4.3.2015</a:t>
            </a:fld>
            <a:endParaRPr lang="cs-CZ"/>
          </a:p>
        </p:txBody>
      </p:sp>
      <p:sp>
        <p:nvSpPr>
          <p:cNvPr id="4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71C99C-ABBC-41B8-B4C6-317BFC0B4DE5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94742C-3928-427D-BB03-6C2C447AFAD9}" type="datetimeFigureOut">
              <a:rPr lang="cs-CZ"/>
              <a:pPr>
                <a:defRPr/>
              </a:pPr>
              <a:t>4.3.2015</a:t>
            </a:fld>
            <a:endParaRPr lang="cs-CZ"/>
          </a:p>
        </p:txBody>
      </p:sp>
      <p:sp>
        <p:nvSpPr>
          <p:cNvPr id="3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97FE1E-2826-4417-9781-429822994B23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102D2F-7F97-48AA-8C57-C484BAC09BDE}" type="datetimeFigureOut">
              <a:rPr lang="cs-CZ"/>
              <a:pPr>
                <a:defRPr/>
              </a:pPr>
              <a:t>4.3.2015</a:t>
            </a:fld>
            <a:endParaRPr lang="cs-CZ"/>
          </a:p>
        </p:txBody>
      </p:sp>
      <p:sp>
        <p:nvSpPr>
          <p:cNvPr id="6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93E250-6B35-4E04-9655-3CB0855163C7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cs-CZ" noProof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577270-C6B4-4091-9A91-71C65B823218}" type="datetimeFigureOut">
              <a:rPr lang="cs-CZ"/>
              <a:pPr>
                <a:defRPr/>
              </a:pPr>
              <a:t>4.3.2015</a:t>
            </a:fld>
            <a:endParaRPr lang="cs-CZ"/>
          </a:p>
        </p:txBody>
      </p:sp>
      <p:sp>
        <p:nvSpPr>
          <p:cNvPr id="6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5C15FC-9BB3-4A96-8390-5C5D6E154B6C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3399FF"/>
            </a:gs>
            <a:gs pos="16000">
              <a:srgbClr val="00CCCC"/>
            </a:gs>
            <a:gs pos="47000">
              <a:srgbClr val="9999FF"/>
            </a:gs>
            <a:gs pos="60001">
              <a:srgbClr val="2E6792"/>
            </a:gs>
            <a:gs pos="71001">
              <a:srgbClr val="3333CC"/>
            </a:gs>
            <a:gs pos="81000">
              <a:srgbClr val="1170FF"/>
            </a:gs>
            <a:gs pos="100000">
              <a:srgbClr val="006699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Zástupný symbol pro nadpis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 předlohy nadpisů.</a:t>
            </a:r>
          </a:p>
        </p:txBody>
      </p:sp>
      <p:sp>
        <p:nvSpPr>
          <p:cNvPr id="1027" name="Zástupný symbol pro text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514F4BA-BDA1-44A1-9651-B13C5A4FA4CC}" type="datetimeFigureOut">
              <a:rPr lang="cs-CZ"/>
              <a:pPr>
                <a:defRPr/>
              </a:pPr>
              <a:t>4.3.2015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2B85CE7-316C-4629-A91B-9133912C9CD3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astronomia.zcu.cz/planety/zeme/1943-atmosfera-zeme" TargetMode="External"/><Relationship Id="rId2" Type="http://schemas.openxmlformats.org/officeDocument/2006/relationships/hyperlink" Target="http://cs.wikipedia.org/wiki/Atmosf%C3%A9ra_Zem%C4%9B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vyuka.zsjarose.cz/data/swic/lessons/146.gif" TargetMode="External"/><Relationship Id="rId4" Type="http://schemas.openxmlformats.org/officeDocument/2006/relationships/hyperlink" Target="http://www.airspace.cz/akademie_letectvi/media/2011/09/110-Atmosf%C3%A9ra-Zem%C4%9B.jpg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/>
          </p:cNvSpPr>
          <p:nvPr>
            <p:ph type="ctrTitle"/>
          </p:nvPr>
        </p:nvSpPr>
        <p:spPr>
          <a:xfrm>
            <a:off x="827088" y="404813"/>
            <a:ext cx="7772400" cy="1470025"/>
          </a:xfrm>
        </p:spPr>
        <p:txBody>
          <a:bodyPr/>
          <a:lstStyle/>
          <a:p>
            <a:r>
              <a:rPr lang="cs-CZ" b="1" smtClean="0">
                <a:latin typeface="Arial" charset="0"/>
              </a:rPr>
              <a:t>Závěrečné opakování Atmosféra</a:t>
            </a:r>
          </a:p>
        </p:txBody>
      </p:sp>
      <p:sp>
        <p:nvSpPr>
          <p:cNvPr id="62467" name="Rectang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sz="2800" smtClean="0">
                <a:solidFill>
                  <a:schemeClr val="tx1"/>
                </a:solidFill>
                <a:latin typeface="Arial" charset="0"/>
              </a:rPr>
              <a:t>pro potřeby studentů se speciálními vzdělávacími potřebami</a:t>
            </a:r>
          </a:p>
          <a:p>
            <a:r>
              <a:rPr lang="cs-CZ" sz="2800" smtClean="0">
                <a:solidFill>
                  <a:schemeClr val="tx1"/>
                </a:solidFill>
                <a:latin typeface="Arial" charset="0"/>
              </a:rPr>
              <a:t>autor: Tereza Kamenická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cs-CZ" smtClean="0"/>
          </a:p>
        </p:txBody>
      </p:sp>
      <p:sp>
        <p:nvSpPr>
          <p:cNvPr id="32770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cs-CZ" smtClean="0"/>
          </a:p>
        </p:txBody>
      </p:sp>
      <p:pic>
        <p:nvPicPr>
          <p:cNvPr id="32771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81100" y="66675"/>
            <a:ext cx="6781800" cy="6724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b="1" smtClean="0"/>
              <a:t>CIRKULACE ATMOSFÉRY</a:t>
            </a:r>
          </a:p>
        </p:txBody>
      </p:sp>
      <p:sp>
        <p:nvSpPr>
          <p:cNvPr id="50178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cs-CZ" smtClean="0"/>
          </a:p>
        </p:txBody>
      </p:sp>
      <p:pic>
        <p:nvPicPr>
          <p:cNvPr id="50179" name="Picture 2"/>
          <p:cNvPicPr>
            <a:picLocks noChangeAspect="1" noChangeArrowheads="1"/>
          </p:cNvPicPr>
          <p:nvPr/>
        </p:nvPicPr>
        <p:blipFill>
          <a:blip r:embed="rId2"/>
          <a:srcRect l="8594" t="13570"/>
          <a:stretch>
            <a:fillRect/>
          </a:stretch>
        </p:blipFill>
        <p:spPr bwMode="auto">
          <a:xfrm>
            <a:off x="52388" y="2428875"/>
            <a:ext cx="9091612" cy="442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3" name="Nadpis 1"/>
          <p:cNvSpPr>
            <a:spLocks noGrp="1"/>
          </p:cNvSpPr>
          <p:nvPr>
            <p:ph type="title"/>
          </p:nvPr>
        </p:nvSpPr>
        <p:spPr>
          <a:xfrm>
            <a:off x="428625" y="0"/>
            <a:ext cx="8229600" cy="1143000"/>
          </a:xfrm>
        </p:spPr>
        <p:txBody>
          <a:bodyPr/>
          <a:lstStyle/>
          <a:p>
            <a:pPr eaLnBrk="1" hangingPunct="1"/>
            <a:r>
              <a:rPr lang="cs-CZ" b="1" smtClean="0"/>
              <a:t>PODNEBNÉ PÁSY ZEMĚ</a:t>
            </a:r>
          </a:p>
        </p:txBody>
      </p:sp>
      <p:sp>
        <p:nvSpPr>
          <p:cNvPr id="54274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cs-CZ" smtClean="0"/>
          </a:p>
        </p:txBody>
      </p:sp>
      <p:pic>
        <p:nvPicPr>
          <p:cNvPr id="54275" name="Picture 2"/>
          <p:cNvPicPr>
            <a:picLocks noChangeAspect="1" noChangeArrowheads="1"/>
          </p:cNvPicPr>
          <p:nvPr/>
        </p:nvPicPr>
        <p:blipFill>
          <a:blip r:embed="rId2"/>
          <a:srcRect t="12500"/>
          <a:stretch>
            <a:fillRect/>
          </a:stretch>
        </p:blipFill>
        <p:spPr bwMode="auto">
          <a:xfrm>
            <a:off x="1357313" y="1023938"/>
            <a:ext cx="6753225" cy="5834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cs-CZ" smtClean="0"/>
          </a:p>
        </p:txBody>
      </p:sp>
      <p:sp>
        <p:nvSpPr>
          <p:cNvPr id="56322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cs-CZ" smtClean="0"/>
          </a:p>
        </p:txBody>
      </p:sp>
      <p:pic>
        <p:nvPicPr>
          <p:cNvPr id="56323" name="Picture 2"/>
          <p:cNvPicPr>
            <a:picLocks noChangeAspect="1" noChangeArrowheads="1"/>
          </p:cNvPicPr>
          <p:nvPr/>
        </p:nvPicPr>
        <p:blipFill>
          <a:blip r:embed="rId2"/>
          <a:srcRect b="2548"/>
          <a:stretch>
            <a:fillRect/>
          </a:stretch>
        </p:blipFill>
        <p:spPr bwMode="auto">
          <a:xfrm>
            <a:off x="1214438" y="-7938"/>
            <a:ext cx="6929437" cy="6865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1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smtClean="0">
                <a:latin typeface="Arial" charset="0"/>
              </a:rPr>
              <a:t>Zdroje:</a:t>
            </a:r>
          </a:p>
        </p:txBody>
      </p:sp>
      <p:sp>
        <p:nvSpPr>
          <p:cNvPr id="61442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cs-CZ" sz="1800" smtClean="0">
                <a:latin typeface="Courier New" pitchFamily="49" charset="0"/>
                <a:cs typeface="Courier New" pitchFamily="49" charset="0"/>
                <a:hlinkClick r:id="rId2"/>
              </a:rPr>
              <a:t>http://cs.wikipedia.org/wiki/Atmosf%C3%A9ra_Zem%C4%9B</a:t>
            </a:r>
            <a:endParaRPr lang="cs-CZ" sz="1800" smtClean="0">
              <a:latin typeface="Courier New" pitchFamily="49" charset="0"/>
              <a:cs typeface="Courier New" pitchFamily="49" charset="0"/>
            </a:endParaRPr>
          </a:p>
          <a:p>
            <a:pPr eaLnBrk="1" hangingPunct="1"/>
            <a:r>
              <a:rPr lang="cs-CZ" sz="1800" smtClean="0">
                <a:latin typeface="Courier New" pitchFamily="49" charset="0"/>
                <a:cs typeface="Courier New" pitchFamily="49" charset="0"/>
                <a:hlinkClick r:id="rId3"/>
              </a:rPr>
              <a:t>http://astronomia.zcu.cz/planety/zeme/1943-atmosfera-zeme</a:t>
            </a:r>
            <a:endParaRPr lang="cs-CZ" sz="1800" smtClean="0">
              <a:latin typeface="Courier New" pitchFamily="49" charset="0"/>
              <a:cs typeface="Courier New" pitchFamily="49" charset="0"/>
            </a:endParaRPr>
          </a:p>
          <a:p>
            <a:pPr eaLnBrk="1" hangingPunct="1"/>
            <a:r>
              <a:rPr lang="cs-CZ" sz="1800" smtClean="0">
                <a:latin typeface="Courier New" pitchFamily="49" charset="0"/>
                <a:cs typeface="Courier New" pitchFamily="49" charset="0"/>
                <a:hlinkClick r:id="rId4"/>
              </a:rPr>
              <a:t>http://www.airspace.cz/akademie_letectvi/media/2011/09/110-Atmosf%C3%A9ra-Zem%C4%9B.jpg</a:t>
            </a:r>
            <a:endParaRPr lang="cs-CZ" sz="1800" smtClean="0">
              <a:latin typeface="Courier New" pitchFamily="49" charset="0"/>
              <a:cs typeface="Courier New" pitchFamily="49" charset="0"/>
            </a:endParaRPr>
          </a:p>
          <a:p>
            <a:pPr eaLnBrk="1" hangingPunct="1"/>
            <a:r>
              <a:rPr lang="cs-CZ" sz="1800" smtClean="0">
                <a:latin typeface="Courier New" pitchFamily="49" charset="0"/>
                <a:cs typeface="Courier New" pitchFamily="49" charset="0"/>
                <a:hlinkClick r:id="rId5"/>
              </a:rPr>
              <a:t>http://vyuka.zsjarose.cz/data/swic/lessons/146.gif</a:t>
            </a:r>
            <a:endParaRPr lang="cs-CZ" sz="1800" smtClean="0">
              <a:latin typeface="Courier New" pitchFamily="49" charset="0"/>
              <a:cs typeface="Courier New" pitchFamily="49" charset="0"/>
            </a:endParaRPr>
          </a:p>
          <a:p>
            <a:pPr eaLnBrk="1" hangingPunct="1"/>
            <a:r>
              <a:rPr lang="cs-CZ" sz="1800" smtClean="0">
                <a:latin typeface="Courier New" pitchFamily="49" charset="0"/>
                <a:cs typeface="Courier New" pitchFamily="49" charset="0"/>
              </a:rPr>
              <a:t>http://www.infovek.sk/predmety/chemia/externe/rigozorka/greenhouse_effect.jpg</a:t>
            </a:r>
          </a:p>
          <a:p>
            <a:pPr eaLnBrk="1" hangingPunct="1"/>
            <a:r>
              <a:rPr lang="cs-CZ" sz="1800" smtClean="0">
                <a:latin typeface="Courier New" pitchFamily="49" charset="0"/>
                <a:cs typeface="Courier New" pitchFamily="49" charset="0"/>
              </a:rPr>
              <a:t>https://pokornypavel.files.wordpress.com/2011/02/synopticka-mapa.jpg</a:t>
            </a:r>
          </a:p>
          <a:p>
            <a:pPr eaLnBrk="1" hangingPunct="1"/>
            <a:r>
              <a:rPr lang="cs-CZ" sz="1800" smtClean="0">
                <a:latin typeface="Courier New" pitchFamily="49" charset="0"/>
                <a:cs typeface="Courier New" pitchFamily="49" charset="0"/>
              </a:rPr>
              <a:t>http://www.in-pocasi.cz/clanky/teorie/obrazky/mapa.gif</a:t>
            </a:r>
          </a:p>
          <a:p>
            <a:pPr eaLnBrk="1" hangingPunct="1"/>
            <a:r>
              <a:rPr lang="cs-CZ" sz="1800" smtClean="0">
                <a:latin typeface="Courier New" pitchFamily="49" charset="0"/>
                <a:cs typeface="Courier New" pitchFamily="49" charset="0"/>
              </a:rPr>
              <a:t>http://www.holagarta.wz.cz/metodika/images/mraky/mraky.jpg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/>
          </p:cNvSpPr>
          <p:nvPr>
            <p:ph type="title"/>
          </p:nvPr>
        </p:nvSpPr>
        <p:spPr>
          <a:xfrm>
            <a:off x="395288" y="549275"/>
            <a:ext cx="8229600" cy="1143000"/>
          </a:xfrm>
        </p:spPr>
        <p:txBody>
          <a:bodyPr/>
          <a:lstStyle/>
          <a:p>
            <a:pPr algn="l"/>
            <a:r>
              <a:rPr lang="cs-CZ" sz="4000" smtClean="0">
                <a:latin typeface="Arial" charset="0"/>
              </a:rPr>
              <a:t>Seřaďtě následující vrstvy atmosféry tak, jako jdou za sebou od zemského povrchu:</a:t>
            </a:r>
          </a:p>
        </p:txBody>
      </p:sp>
      <p:sp>
        <p:nvSpPr>
          <p:cNvPr id="63491" name="Rectangle 3"/>
          <p:cNvSpPr>
            <a:spLocks noGrp="1"/>
          </p:cNvSpPr>
          <p:nvPr>
            <p:ph type="body" idx="1"/>
          </p:nvPr>
        </p:nvSpPr>
        <p:spPr>
          <a:xfrm>
            <a:off x="6084888" y="5589588"/>
            <a:ext cx="2374900" cy="647700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cs-CZ" b="1" smtClean="0">
                <a:solidFill>
                  <a:srgbClr val="6600CC"/>
                </a:solidFill>
                <a:latin typeface="Arial" charset="0"/>
              </a:rPr>
              <a:t>troposféra</a:t>
            </a:r>
          </a:p>
        </p:txBody>
      </p:sp>
      <p:sp>
        <p:nvSpPr>
          <p:cNvPr id="63492" name="Rectangle 4"/>
          <p:cNvSpPr>
            <a:spLocks/>
          </p:cNvSpPr>
          <p:nvPr/>
        </p:nvSpPr>
        <p:spPr bwMode="auto">
          <a:xfrm>
            <a:off x="3635375" y="3716338"/>
            <a:ext cx="2449513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buFont typeface="Arial" charset="0"/>
              <a:buNone/>
            </a:pPr>
            <a:r>
              <a:rPr lang="cs-CZ" sz="3200" b="1">
                <a:solidFill>
                  <a:srgbClr val="FFFF00"/>
                </a:solidFill>
              </a:rPr>
              <a:t>stratosféra</a:t>
            </a:r>
          </a:p>
        </p:txBody>
      </p:sp>
      <p:sp>
        <p:nvSpPr>
          <p:cNvPr id="63493" name="Rectangle 5"/>
          <p:cNvSpPr>
            <a:spLocks/>
          </p:cNvSpPr>
          <p:nvPr/>
        </p:nvSpPr>
        <p:spPr bwMode="auto">
          <a:xfrm>
            <a:off x="6804025" y="4149725"/>
            <a:ext cx="2027238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buFont typeface="Arial" charset="0"/>
              <a:buNone/>
            </a:pPr>
            <a:r>
              <a:rPr lang="cs-CZ" sz="3200" b="1">
                <a:solidFill>
                  <a:srgbClr val="00FF00"/>
                </a:solidFill>
              </a:rPr>
              <a:t>exosféra</a:t>
            </a:r>
          </a:p>
        </p:txBody>
      </p:sp>
      <p:sp>
        <p:nvSpPr>
          <p:cNvPr id="63494" name="Rectangle 6"/>
          <p:cNvSpPr>
            <a:spLocks/>
          </p:cNvSpPr>
          <p:nvPr/>
        </p:nvSpPr>
        <p:spPr bwMode="auto">
          <a:xfrm>
            <a:off x="755650" y="4724400"/>
            <a:ext cx="2376488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buFont typeface="Arial" charset="0"/>
              <a:buNone/>
            </a:pPr>
            <a:r>
              <a:rPr lang="cs-CZ" sz="3200" b="1">
                <a:solidFill>
                  <a:srgbClr val="800000"/>
                </a:solidFill>
              </a:rPr>
              <a:t>mezosféra </a:t>
            </a:r>
          </a:p>
        </p:txBody>
      </p:sp>
      <p:sp>
        <p:nvSpPr>
          <p:cNvPr id="63495" name="Rectangle 7"/>
          <p:cNvSpPr>
            <a:spLocks/>
          </p:cNvSpPr>
          <p:nvPr/>
        </p:nvSpPr>
        <p:spPr bwMode="auto">
          <a:xfrm>
            <a:off x="1692275" y="2565400"/>
            <a:ext cx="2519363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buFont typeface="Arial" charset="0"/>
              <a:buNone/>
            </a:pPr>
            <a:r>
              <a:rPr lang="cs-CZ" sz="3200" b="1">
                <a:solidFill>
                  <a:srgbClr val="D60093"/>
                </a:solidFill>
              </a:rPr>
              <a:t>termosféra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/>
          </p:cNvSpPr>
          <p:nvPr>
            <p:ph type="title"/>
          </p:nvPr>
        </p:nvSpPr>
        <p:spPr>
          <a:xfrm>
            <a:off x="395288" y="549275"/>
            <a:ext cx="8229600" cy="1143000"/>
          </a:xfrm>
        </p:spPr>
        <p:txBody>
          <a:bodyPr/>
          <a:lstStyle/>
          <a:p>
            <a:pPr algn="l"/>
            <a:r>
              <a:rPr lang="cs-CZ" sz="4000" smtClean="0">
                <a:latin typeface="Arial" charset="0"/>
              </a:rPr>
              <a:t>Seřaďtě následující vrstvy atmosféry tak, jako jdou za sebou od zemského povrchu:</a:t>
            </a:r>
          </a:p>
        </p:txBody>
      </p:sp>
      <p:sp>
        <p:nvSpPr>
          <p:cNvPr id="65539" name="Rectangle 3"/>
          <p:cNvSpPr>
            <a:spLocks noGrp="1"/>
          </p:cNvSpPr>
          <p:nvPr>
            <p:ph type="body" idx="1"/>
          </p:nvPr>
        </p:nvSpPr>
        <p:spPr>
          <a:xfrm>
            <a:off x="539750" y="2205038"/>
            <a:ext cx="2374900" cy="647700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cs-CZ" b="1" smtClean="0">
                <a:solidFill>
                  <a:srgbClr val="6600CC"/>
                </a:solidFill>
                <a:latin typeface="Arial" charset="0"/>
              </a:rPr>
              <a:t>troposféra</a:t>
            </a:r>
          </a:p>
        </p:txBody>
      </p:sp>
      <p:sp>
        <p:nvSpPr>
          <p:cNvPr id="65540" name="Rectangle 4"/>
          <p:cNvSpPr>
            <a:spLocks/>
          </p:cNvSpPr>
          <p:nvPr/>
        </p:nvSpPr>
        <p:spPr bwMode="auto">
          <a:xfrm>
            <a:off x="468313" y="2852738"/>
            <a:ext cx="2449512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buFont typeface="Arial" charset="0"/>
              <a:buNone/>
            </a:pPr>
            <a:r>
              <a:rPr lang="cs-CZ" sz="3200" b="1">
                <a:solidFill>
                  <a:srgbClr val="FFFF00"/>
                </a:solidFill>
              </a:rPr>
              <a:t>stratosféra</a:t>
            </a:r>
          </a:p>
        </p:txBody>
      </p:sp>
      <p:sp>
        <p:nvSpPr>
          <p:cNvPr id="65541" name="Rectangle 5"/>
          <p:cNvSpPr>
            <a:spLocks/>
          </p:cNvSpPr>
          <p:nvPr/>
        </p:nvSpPr>
        <p:spPr bwMode="auto">
          <a:xfrm>
            <a:off x="611188" y="5013325"/>
            <a:ext cx="2027237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buFont typeface="Arial" charset="0"/>
              <a:buNone/>
            </a:pPr>
            <a:r>
              <a:rPr lang="cs-CZ" sz="3200" b="1">
                <a:solidFill>
                  <a:srgbClr val="00FF00"/>
                </a:solidFill>
              </a:rPr>
              <a:t>exosféra</a:t>
            </a:r>
          </a:p>
        </p:txBody>
      </p:sp>
      <p:sp>
        <p:nvSpPr>
          <p:cNvPr id="65542" name="Rectangle 6"/>
          <p:cNvSpPr>
            <a:spLocks/>
          </p:cNvSpPr>
          <p:nvPr/>
        </p:nvSpPr>
        <p:spPr bwMode="auto">
          <a:xfrm>
            <a:off x="539750" y="3500438"/>
            <a:ext cx="2376488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buFont typeface="Arial" charset="0"/>
              <a:buNone/>
            </a:pPr>
            <a:r>
              <a:rPr lang="cs-CZ" sz="3200" b="1">
                <a:solidFill>
                  <a:srgbClr val="800000"/>
                </a:solidFill>
              </a:rPr>
              <a:t>mezosféra </a:t>
            </a:r>
          </a:p>
        </p:txBody>
      </p:sp>
      <p:sp>
        <p:nvSpPr>
          <p:cNvPr id="65543" name="Rectangle 7"/>
          <p:cNvSpPr>
            <a:spLocks/>
          </p:cNvSpPr>
          <p:nvPr/>
        </p:nvSpPr>
        <p:spPr bwMode="auto">
          <a:xfrm>
            <a:off x="539750" y="4221163"/>
            <a:ext cx="2519363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buFont typeface="Arial" charset="0"/>
              <a:buNone/>
            </a:pPr>
            <a:r>
              <a:rPr lang="cs-CZ" sz="3200" b="1">
                <a:solidFill>
                  <a:srgbClr val="D60093"/>
                </a:solidFill>
              </a:rPr>
              <a:t>termosféra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cs-CZ" sz="4000" smtClean="0">
                <a:latin typeface="Arial" charset="0"/>
              </a:rPr>
              <a:t>V procentech doplňte chybějící údaje o složení vzduchu:</a:t>
            </a:r>
          </a:p>
        </p:txBody>
      </p:sp>
      <p:sp>
        <p:nvSpPr>
          <p:cNvPr id="64515" name="Rectangle 3"/>
          <p:cNvSpPr>
            <a:spLocks noGrp="1"/>
          </p:cNvSpPr>
          <p:nvPr>
            <p:ph type="body" idx="1"/>
          </p:nvPr>
        </p:nvSpPr>
        <p:spPr>
          <a:xfrm>
            <a:off x="457200" y="1989138"/>
            <a:ext cx="8229600" cy="4137025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cs-CZ" b="1" smtClean="0">
                <a:latin typeface="Arial" charset="0"/>
              </a:rPr>
              <a:t>CO</a:t>
            </a:r>
            <a:r>
              <a:rPr lang="cs-CZ" sz="1600" b="1" smtClean="0">
                <a:latin typeface="Arial" charset="0"/>
              </a:rPr>
              <a:t>2</a:t>
            </a:r>
            <a:r>
              <a:rPr lang="cs-CZ" b="1" smtClean="0">
                <a:latin typeface="Arial" charset="0"/>
              </a:rPr>
              <a:t> - ?</a:t>
            </a:r>
            <a:endParaRPr lang="cs-CZ" sz="1600" b="1" smtClean="0">
              <a:latin typeface="Arial" charset="0"/>
            </a:endParaRPr>
          </a:p>
          <a:p>
            <a:pPr>
              <a:buFont typeface="Arial" charset="0"/>
              <a:buNone/>
            </a:pPr>
            <a:r>
              <a:rPr lang="cs-CZ" b="1" smtClean="0">
                <a:latin typeface="Arial" charset="0"/>
              </a:rPr>
              <a:t>0</a:t>
            </a:r>
            <a:r>
              <a:rPr lang="cs-CZ" sz="1600" b="1" smtClean="0">
                <a:latin typeface="Arial" charset="0"/>
              </a:rPr>
              <a:t>2 </a:t>
            </a:r>
            <a:r>
              <a:rPr lang="cs-CZ" b="1" smtClean="0">
                <a:latin typeface="Arial" charset="0"/>
              </a:rPr>
              <a:t>- ?</a:t>
            </a:r>
            <a:endParaRPr lang="cs-CZ" sz="1600" b="1" smtClean="0">
              <a:latin typeface="Arial" charset="0"/>
            </a:endParaRPr>
          </a:p>
          <a:p>
            <a:pPr>
              <a:buFont typeface="Arial" charset="0"/>
              <a:buNone/>
            </a:pPr>
            <a:r>
              <a:rPr lang="cs-CZ" b="1" smtClean="0">
                <a:latin typeface="Arial" charset="0"/>
              </a:rPr>
              <a:t>N - ?</a:t>
            </a:r>
            <a:endParaRPr lang="cs-CZ" sz="1600" b="1" smtClean="0">
              <a:latin typeface="Arial" charset="0"/>
            </a:endParaRPr>
          </a:p>
          <a:p>
            <a:pPr>
              <a:buFont typeface="Arial" charset="0"/>
              <a:buNone/>
            </a:pPr>
            <a:r>
              <a:rPr lang="cs-CZ" b="1" smtClean="0">
                <a:latin typeface="Arial" charset="0"/>
              </a:rPr>
              <a:t>vzácné plyny, vodní pára - ?</a:t>
            </a:r>
            <a:endParaRPr lang="cs-CZ" sz="1600" b="1" smtClean="0">
              <a:latin typeface="Arial" charset="0"/>
            </a:endParaRPr>
          </a:p>
          <a:p>
            <a:pPr>
              <a:buFont typeface="Arial" charset="0"/>
              <a:buNone/>
            </a:pPr>
            <a:endParaRPr lang="cs-CZ" smtClean="0">
              <a:latin typeface="Arial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cs-CZ" sz="4000" smtClean="0">
                <a:latin typeface="Arial" charset="0"/>
              </a:rPr>
              <a:t>V procentech doplňte chybějící údaje o složení vzduchu:</a:t>
            </a:r>
          </a:p>
        </p:txBody>
      </p:sp>
      <p:sp>
        <p:nvSpPr>
          <p:cNvPr id="66563" name="Rectangle 3"/>
          <p:cNvSpPr>
            <a:spLocks noGrp="1"/>
          </p:cNvSpPr>
          <p:nvPr>
            <p:ph type="body" idx="1"/>
          </p:nvPr>
        </p:nvSpPr>
        <p:spPr>
          <a:xfrm>
            <a:off x="457200" y="1989138"/>
            <a:ext cx="8229600" cy="4137025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cs-CZ" b="1" smtClean="0">
                <a:latin typeface="Arial" charset="0"/>
              </a:rPr>
              <a:t>CO</a:t>
            </a:r>
            <a:r>
              <a:rPr lang="cs-CZ" sz="1600" b="1" smtClean="0">
                <a:latin typeface="Arial" charset="0"/>
              </a:rPr>
              <a:t>2</a:t>
            </a:r>
            <a:r>
              <a:rPr lang="cs-CZ" b="1" smtClean="0">
                <a:latin typeface="Arial" charset="0"/>
              </a:rPr>
              <a:t> – </a:t>
            </a:r>
            <a:r>
              <a:rPr lang="cs-CZ" b="1" smtClean="0">
                <a:solidFill>
                  <a:srgbClr val="FF0000"/>
                </a:solidFill>
                <a:latin typeface="Arial" charset="0"/>
              </a:rPr>
              <a:t>0,003%</a:t>
            </a:r>
            <a:endParaRPr lang="cs-CZ" sz="1600" b="1" smtClean="0">
              <a:solidFill>
                <a:srgbClr val="FF0000"/>
              </a:solidFill>
              <a:latin typeface="Arial" charset="0"/>
            </a:endParaRPr>
          </a:p>
          <a:p>
            <a:pPr>
              <a:buFont typeface="Arial" charset="0"/>
              <a:buNone/>
            </a:pPr>
            <a:r>
              <a:rPr lang="cs-CZ" b="1" smtClean="0">
                <a:latin typeface="Arial" charset="0"/>
              </a:rPr>
              <a:t>0</a:t>
            </a:r>
            <a:r>
              <a:rPr lang="cs-CZ" sz="1600" b="1" smtClean="0">
                <a:latin typeface="Arial" charset="0"/>
              </a:rPr>
              <a:t>2 </a:t>
            </a:r>
            <a:r>
              <a:rPr lang="cs-CZ" b="1" smtClean="0">
                <a:latin typeface="Arial" charset="0"/>
              </a:rPr>
              <a:t>– </a:t>
            </a:r>
            <a:r>
              <a:rPr lang="cs-CZ" b="1" smtClean="0">
                <a:solidFill>
                  <a:srgbClr val="FF0000"/>
                </a:solidFill>
                <a:latin typeface="Arial" charset="0"/>
              </a:rPr>
              <a:t>21%</a:t>
            </a:r>
          </a:p>
          <a:p>
            <a:pPr>
              <a:buFont typeface="Arial" charset="0"/>
              <a:buNone/>
            </a:pPr>
            <a:r>
              <a:rPr lang="cs-CZ" b="1" smtClean="0">
                <a:latin typeface="Arial" charset="0"/>
              </a:rPr>
              <a:t>N – </a:t>
            </a:r>
            <a:r>
              <a:rPr lang="cs-CZ" b="1" smtClean="0">
                <a:solidFill>
                  <a:srgbClr val="FF0000"/>
                </a:solidFill>
                <a:latin typeface="Arial" charset="0"/>
              </a:rPr>
              <a:t>78%</a:t>
            </a:r>
          </a:p>
          <a:p>
            <a:pPr>
              <a:buFont typeface="Arial" charset="0"/>
              <a:buNone/>
            </a:pPr>
            <a:r>
              <a:rPr lang="cs-CZ" b="1" smtClean="0">
                <a:latin typeface="Arial" charset="0"/>
              </a:rPr>
              <a:t>vzácné plyny, vodní pára – </a:t>
            </a:r>
            <a:r>
              <a:rPr lang="cs-CZ" b="1" smtClean="0">
                <a:solidFill>
                  <a:srgbClr val="FF0000"/>
                </a:solidFill>
                <a:latin typeface="Arial" charset="0"/>
              </a:rPr>
              <a:t>1%</a:t>
            </a:r>
          </a:p>
          <a:p>
            <a:pPr>
              <a:buFont typeface="Arial" charset="0"/>
              <a:buNone/>
            </a:pPr>
            <a:endParaRPr lang="cs-CZ" smtClean="0">
              <a:latin typeface="Arial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Nadpis 1"/>
          <p:cNvSpPr>
            <a:spLocks noGrp="1"/>
          </p:cNvSpPr>
          <p:nvPr>
            <p:ph type="title"/>
          </p:nvPr>
        </p:nvSpPr>
        <p:spPr>
          <a:xfrm>
            <a:off x="4932363" y="333375"/>
            <a:ext cx="2700337" cy="1143000"/>
          </a:xfrm>
        </p:spPr>
        <p:txBody>
          <a:bodyPr/>
          <a:lstStyle/>
          <a:p>
            <a:pPr eaLnBrk="1" hangingPunct="1"/>
            <a:r>
              <a:rPr lang="cs-CZ" sz="3200" b="1" smtClean="0"/>
              <a:t>VERTIKÁLNÍ ČLENĚNÍ ATMOSFÉRY</a:t>
            </a:r>
          </a:p>
        </p:txBody>
      </p:sp>
      <p:sp>
        <p:nvSpPr>
          <p:cNvPr id="16386" name="Zástupný symbol pro obsah 2"/>
          <p:cNvSpPr>
            <a:spLocks noGrp="1"/>
          </p:cNvSpPr>
          <p:nvPr>
            <p:ph idx="1"/>
          </p:nvPr>
        </p:nvSpPr>
        <p:spPr>
          <a:xfrm>
            <a:off x="7812088" y="1916113"/>
            <a:ext cx="1331912" cy="4022725"/>
          </a:xfrm>
        </p:spPr>
        <p:txBody>
          <a:bodyPr/>
          <a:lstStyle/>
          <a:p>
            <a:pPr eaLnBrk="1" hangingPunct="1"/>
            <a:r>
              <a:rPr lang="cs-CZ" sz="1600" smtClean="0">
                <a:latin typeface="Arial" charset="0"/>
              </a:rPr>
              <a:t>http://cs.wikipedia.org/wiki/Atmosf%C3%A9ra_Zem%C4%9B</a:t>
            </a:r>
          </a:p>
        </p:txBody>
      </p:sp>
      <p:pic>
        <p:nvPicPr>
          <p:cNvPr id="16387" name="Zástupný symbol pro obsah 3" descr="102px-Atmosphere_layers-cs.svg[1].png"/>
          <p:cNvPicPr>
            <a:picLocks noChangeAspect="1"/>
          </p:cNvPicPr>
          <p:nvPr/>
        </p:nvPicPr>
        <p:blipFill>
          <a:blip r:embed="rId2"/>
          <a:srcRect t="32893" b="55475"/>
          <a:stretch>
            <a:fillRect/>
          </a:stretch>
        </p:blipFill>
        <p:spPr bwMode="auto">
          <a:xfrm>
            <a:off x="7681913" y="1785938"/>
            <a:ext cx="1462087" cy="100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8" name="Zástupný symbol pro obsah 3" descr="102px-Atmosphere_layers-cs.svg[1].png"/>
          <p:cNvPicPr>
            <a:picLocks noChangeAspect="1"/>
          </p:cNvPicPr>
          <p:nvPr/>
        </p:nvPicPr>
        <p:blipFill>
          <a:blip r:embed="rId2"/>
          <a:srcRect b="80763"/>
          <a:stretch>
            <a:fillRect/>
          </a:stretch>
        </p:blipFill>
        <p:spPr bwMode="auto">
          <a:xfrm>
            <a:off x="7691438" y="142875"/>
            <a:ext cx="1452562" cy="164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9" name="Zástupný symbol pro obsah 3" descr="102px-Atmosphere_layers-cs.svg[1].png"/>
          <p:cNvPicPr>
            <a:picLocks noChangeAspect="1"/>
          </p:cNvPicPr>
          <p:nvPr/>
        </p:nvPicPr>
        <p:blipFill>
          <a:blip r:embed="rId2"/>
          <a:srcRect t="51683"/>
          <a:stretch>
            <a:fillRect/>
          </a:stretch>
        </p:blipFill>
        <p:spPr bwMode="auto">
          <a:xfrm>
            <a:off x="7712075" y="2786063"/>
            <a:ext cx="1431925" cy="4071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90" name="Rectangle 9"/>
          <p:cNvSpPr>
            <a:spLocks noChangeArrowheads="1"/>
          </p:cNvSpPr>
          <p:nvPr/>
        </p:nvSpPr>
        <p:spPr bwMode="auto">
          <a:xfrm>
            <a:off x="250825" y="2708275"/>
            <a:ext cx="4252913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/>
              <a:t>http://www.airspace.cz/akademie_letectvi/media/2011/09/110-Atmosf%C3%A9ra-Zem%C4%9B.jpg</a:t>
            </a:r>
          </a:p>
        </p:txBody>
      </p:sp>
      <p:pic>
        <p:nvPicPr>
          <p:cNvPr id="16391" name="Picture 1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490378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2"/>
          <p:cNvSpPr>
            <a:spLocks noGrp="1"/>
          </p:cNvSpPr>
          <p:nvPr>
            <p:ph type="title"/>
          </p:nvPr>
        </p:nvSpPr>
        <p:spPr>
          <a:xfrm>
            <a:off x="468313" y="0"/>
            <a:ext cx="8229600" cy="1143000"/>
          </a:xfrm>
        </p:spPr>
        <p:txBody>
          <a:bodyPr/>
          <a:lstStyle/>
          <a:p>
            <a:pPr eaLnBrk="1" hangingPunct="1"/>
            <a:r>
              <a:rPr lang="cs-CZ" smtClean="0">
                <a:latin typeface="Arial" charset="0"/>
              </a:rPr>
              <a:t>Skleníkový efekt</a:t>
            </a:r>
          </a:p>
        </p:txBody>
      </p:sp>
      <p:sp>
        <p:nvSpPr>
          <p:cNvPr id="18434" name="Rectangle 3"/>
          <p:cNvSpPr>
            <a:spLocks noGrp="1"/>
          </p:cNvSpPr>
          <p:nvPr>
            <p:ph type="body" idx="1"/>
          </p:nvPr>
        </p:nvSpPr>
        <p:spPr>
          <a:xfrm>
            <a:off x="3132138" y="3357563"/>
            <a:ext cx="5554662" cy="2768600"/>
          </a:xfrm>
        </p:spPr>
        <p:txBody>
          <a:bodyPr/>
          <a:lstStyle/>
          <a:p>
            <a:pPr eaLnBrk="1" hangingPunct="1"/>
            <a:r>
              <a:rPr lang="cs-CZ" sz="1200" smtClean="0">
                <a:latin typeface="Arial" charset="0"/>
              </a:rPr>
              <a:t>http://www.infovek.sk/predmety/chemia/externe/rigozorka/greenhouse_effect.jpg</a:t>
            </a:r>
          </a:p>
        </p:txBody>
      </p:sp>
      <p:pic>
        <p:nvPicPr>
          <p:cNvPr id="18435" name="Picture 5" descr="greenhouse_effect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4213" y="1111250"/>
            <a:ext cx="7991475" cy="574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sz="3200" b="1" smtClean="0">
                <a:latin typeface="Times New Roman" pitchFamily="18" charset="0"/>
              </a:rPr>
              <a:t>SLOŽENÍ VZDUCHU V TROPOSFÉŘE</a:t>
            </a:r>
          </a:p>
        </p:txBody>
      </p:sp>
      <p:sp>
        <p:nvSpPr>
          <p:cNvPr id="19458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cs-CZ" smtClean="0"/>
          </a:p>
        </p:txBody>
      </p:sp>
      <p:pic>
        <p:nvPicPr>
          <p:cNvPr id="19459" name="Picture 2"/>
          <p:cNvPicPr>
            <a:picLocks noChangeAspect="1" noChangeArrowheads="1"/>
          </p:cNvPicPr>
          <p:nvPr/>
        </p:nvPicPr>
        <p:blipFill>
          <a:blip r:embed="rId2"/>
          <a:srcRect l="17188" t="23186"/>
          <a:stretch>
            <a:fillRect/>
          </a:stretch>
        </p:blipFill>
        <p:spPr bwMode="auto">
          <a:xfrm>
            <a:off x="785813" y="1500188"/>
            <a:ext cx="7572375" cy="5357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Nadpis 1"/>
          <p:cNvSpPr>
            <a:spLocks noGrp="1"/>
          </p:cNvSpPr>
          <p:nvPr>
            <p:ph type="title"/>
          </p:nvPr>
        </p:nvSpPr>
        <p:spPr>
          <a:xfrm>
            <a:off x="500063" y="0"/>
            <a:ext cx="5000625" cy="1143000"/>
          </a:xfrm>
        </p:spPr>
        <p:txBody>
          <a:bodyPr/>
          <a:lstStyle/>
          <a:p>
            <a:pPr eaLnBrk="1" hangingPunct="1"/>
            <a:r>
              <a:rPr lang="cs-CZ" b="1" smtClean="0"/>
              <a:t>SYNOPTICKÉ MAPY</a:t>
            </a:r>
          </a:p>
        </p:txBody>
      </p:sp>
      <p:sp>
        <p:nvSpPr>
          <p:cNvPr id="27650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cs-CZ" smtClean="0"/>
          </a:p>
        </p:txBody>
      </p:sp>
      <p:pic>
        <p:nvPicPr>
          <p:cNvPr id="27651" name="Picture 4"/>
          <p:cNvPicPr>
            <a:picLocks noChangeAspect="1" noChangeArrowheads="1"/>
          </p:cNvPicPr>
          <p:nvPr/>
        </p:nvPicPr>
        <p:blipFill>
          <a:blip r:embed="rId2"/>
          <a:srcRect l="15987" t="14653" r="22440" b="19312"/>
          <a:stretch>
            <a:fillRect/>
          </a:stretch>
        </p:blipFill>
        <p:spPr bwMode="auto">
          <a:xfrm>
            <a:off x="0" y="2273300"/>
            <a:ext cx="9144000" cy="4584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2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9763" y="428625"/>
            <a:ext cx="3424237" cy="1797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167</TotalTime>
  <Words>120</Words>
  <Application>Microsoft Office PowerPoint</Application>
  <PresentationFormat>On-screen Show (4:3)</PresentationFormat>
  <Paragraphs>43</Paragraphs>
  <Slides>14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4</vt:i4>
      </vt:variant>
      <vt:variant>
        <vt:lpstr>Šablona návrhu</vt:lpstr>
      </vt:variant>
      <vt:variant>
        <vt:i4>1</vt:i4>
      </vt:variant>
      <vt:variant>
        <vt:lpstr>Nadpisy snímků</vt:lpstr>
      </vt:variant>
      <vt:variant>
        <vt:i4>14</vt:i4>
      </vt:variant>
    </vt:vector>
  </HeadingPairs>
  <TitlesOfParts>
    <vt:vector size="19" baseType="lpstr">
      <vt:lpstr>Arial</vt:lpstr>
      <vt:lpstr>Calibri</vt:lpstr>
      <vt:lpstr>Times New Roman</vt:lpstr>
      <vt:lpstr>Courier New</vt:lpstr>
      <vt:lpstr>Motiv sady Office</vt:lpstr>
      <vt:lpstr>Závěrečné opakování Atmosféra</vt:lpstr>
      <vt:lpstr>Seřaďtě následující vrstvy atmosféry tak, jako jdou za sebou od zemského povrchu:</vt:lpstr>
      <vt:lpstr>Seřaďtě následující vrstvy atmosféry tak, jako jdou za sebou od zemského povrchu:</vt:lpstr>
      <vt:lpstr>V procentech doplňte chybějící údaje o složení vzduchu:</vt:lpstr>
      <vt:lpstr>V procentech doplňte chybějící údaje o složení vzduchu:</vt:lpstr>
      <vt:lpstr>VERTIKÁLNÍ ČLENĚNÍ ATMOSFÉRY</vt:lpstr>
      <vt:lpstr>Skleníkový efekt</vt:lpstr>
      <vt:lpstr>SLOŽENÍ VZDUCHU V TROPOSFÉŘE</vt:lpstr>
      <vt:lpstr>SYNOPTICKÉ MAPY</vt:lpstr>
      <vt:lpstr>Snímek 10</vt:lpstr>
      <vt:lpstr>CIRKULACE ATMOSFÉRY</vt:lpstr>
      <vt:lpstr>PODNEBNÉ PÁSY ZEMĚ</vt:lpstr>
      <vt:lpstr>Snímek 13</vt:lpstr>
      <vt:lpstr>Zdroje: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Snímek 1</dc:title>
  <dc:creator>necesana</dc:creator>
  <cp:lastModifiedBy>O.Kamenický</cp:lastModifiedBy>
  <cp:revision>67</cp:revision>
  <dcterms:created xsi:type="dcterms:W3CDTF">2010-04-01T10:51:27Z</dcterms:created>
  <dcterms:modified xsi:type="dcterms:W3CDTF">2015-03-04T20:39:46Z</dcterms:modified>
</cp:coreProperties>
</file>