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4"/>
  </p:notesMasterIdLst>
  <p:sldIdLst>
    <p:sldId id="256" r:id="rId2"/>
    <p:sldId id="261" r:id="rId3"/>
    <p:sldId id="266" r:id="rId4"/>
    <p:sldId id="277" r:id="rId5"/>
    <p:sldId id="274" r:id="rId6"/>
    <p:sldId id="278" r:id="rId7"/>
    <p:sldId id="268" r:id="rId8"/>
    <p:sldId id="265" r:id="rId9"/>
    <p:sldId id="269" r:id="rId10"/>
    <p:sldId id="275" r:id="rId11"/>
    <p:sldId id="263" r:id="rId12"/>
    <p:sldId id="276" r:id="rId13"/>
    <p:sldId id="264" r:id="rId14"/>
    <p:sldId id="271" r:id="rId15"/>
    <p:sldId id="279" r:id="rId16"/>
    <p:sldId id="272" r:id="rId17"/>
    <p:sldId id="270" r:id="rId18"/>
    <p:sldId id="280" r:id="rId19"/>
    <p:sldId id="273" r:id="rId20"/>
    <p:sldId id="267" r:id="rId21"/>
    <p:sldId id="281" r:id="rId22"/>
    <p:sldId id="282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4" d="100"/>
          <a:sy n="74" d="100"/>
        </p:scale>
        <p:origin x="59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2B2C42-CFE4-4A50-8B11-66A1F6DCE4D5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99D03-3BCB-4C39-A9DA-314A59816A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2171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99D03-3BCB-4C39-A9DA-314A59816A3C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6756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646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03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57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7679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951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815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3101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17787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1771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6437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CF1DD-7E98-422C-A686-587CCBD80E0E}" type="datetimeFigureOut">
              <a:rPr lang="cs-CZ" smtClean="0"/>
              <a:t>24.6.2015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CF2A0-A37D-42BA-BAF5-97E8072226C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4442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652789" y="1122363"/>
            <a:ext cx="9144000" cy="2387600"/>
          </a:xfrm>
        </p:spPr>
        <p:txBody>
          <a:bodyPr>
            <a:normAutofit/>
          </a:bodyPr>
          <a:lstStyle/>
          <a:p>
            <a:r>
              <a:rPr lang="cs-CZ" sz="8000" smtClean="0"/>
              <a:t>Wettbewerb</a:t>
            </a:r>
            <a:endParaRPr lang="cs-CZ" sz="8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6000" b="1" smtClean="0"/>
              <a:t>Modalverben</a:t>
            </a:r>
            <a:endParaRPr lang="cs-CZ" sz="6000" b="1" dirty="0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65044" y="-1317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65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0" y="25356"/>
            <a:ext cx="270939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11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cs-CZ" altLang="cs-CZ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altLang="cs-CZ" sz="11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6" name="Picture 2" descr="http://www.gjp1.cz/new/oppa2013/3_loga-upraven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82" y="4306888"/>
            <a:ext cx="2630918" cy="227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23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25E-6 1.85185E-6 L -1.25E-6 -0.07222 " pathEditMode="relative" rAng="0" ptsTypes="AA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99700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9.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 smtClean="0"/>
              <a:t>Anna </a:t>
            </a:r>
            <a:r>
              <a:rPr lang="bs-Latn-BA" dirty="0"/>
              <a:t>und </a:t>
            </a:r>
            <a:r>
              <a:rPr lang="bs-Latn-BA" dirty="0" smtClean="0"/>
              <a:t>Lotte </a:t>
            </a:r>
            <a:r>
              <a:rPr lang="bs-Latn-BA" dirty="0"/>
              <a:t>.... n</a:t>
            </a:r>
            <a:r>
              <a:rPr lang="bs-Latn-BA" dirty="0" smtClean="0"/>
              <a:t>ach Hause gehen</a:t>
            </a:r>
            <a:r>
              <a:rPr lang="bs-Latn-BA" dirty="0"/>
              <a:t>.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/>
              <a:t>  </a:t>
            </a:r>
            <a:r>
              <a:rPr lang="bs-Latn-BA" i="1" dirty="0"/>
              <a:t>wollen /willen /willt /</a:t>
            </a:r>
            <a:r>
              <a:rPr lang="bs-Latn-BA" i="1" dirty="0" smtClean="0"/>
              <a:t>will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476682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 smtClean="0">
                <a:solidFill>
                  <a:srgbClr val="0070C0"/>
                </a:solidFill>
              </a:rPr>
              <a:t>wollen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11266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37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864486"/>
            <a:ext cx="9144000" cy="238760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  <a:tabLst>
                <a:tab pos="5114925" algn="l"/>
              </a:tabLst>
            </a:pP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10. </a:t>
            </a: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Hier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__________ </a:t>
            </a:r>
            <a:r>
              <a:rPr lang="cs-CZ" sz="5400" b="1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ihr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r>
              <a:rPr kumimoji="0" lang="cs-CZ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parken</a:t>
            </a: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44161"/>
            <a:ext cx="9144000" cy="1655762"/>
          </a:xfrm>
        </p:spPr>
        <p:txBody>
          <a:bodyPr>
            <a:normAutofit/>
          </a:bodyPr>
          <a:lstStyle/>
          <a:p>
            <a:r>
              <a:rPr lang="bs-Latn-BA" sz="4000" b="1" dirty="0">
                <a:solidFill>
                  <a:srgbClr val="0070C0"/>
                </a:solidFill>
              </a:rPr>
              <a:t>Hier </a:t>
            </a:r>
            <a:r>
              <a:rPr lang="bs-Latn-BA" sz="4000" i="1" dirty="0" smtClean="0">
                <a:solidFill>
                  <a:srgbClr val="0070C0"/>
                </a:solidFill>
              </a:rPr>
              <a:t>könnt</a:t>
            </a:r>
            <a:r>
              <a:rPr lang="bs-Latn-BA" sz="4000" b="1" dirty="0" smtClean="0">
                <a:solidFill>
                  <a:srgbClr val="0070C0"/>
                </a:solidFill>
              </a:rPr>
              <a:t> ihr </a:t>
            </a:r>
            <a:endParaRPr lang="cs-CZ" sz="4000" dirty="0">
              <a:solidFill>
                <a:srgbClr val="0070C0"/>
              </a:solidFill>
            </a:endParaRPr>
          </a:p>
          <a:p>
            <a:r>
              <a:rPr lang="bs-Latn-BA" sz="4000" b="1" dirty="0">
                <a:solidFill>
                  <a:srgbClr val="0070C0"/>
                </a:solidFill>
              </a:rPr>
              <a:t>parken.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2049" name="il_fi" descr="http://www.minden-erleben.de/tourismus/images/stories/service/parks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5484" y="1437861"/>
            <a:ext cx="1783724" cy="178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Obrázek 2" descr="loga-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137353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89" name="Obrázek 3" descr="p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137353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-31984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65871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024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99700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11.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 smtClean="0"/>
              <a:t>Ich </a:t>
            </a:r>
            <a:r>
              <a:rPr lang="bs-Latn-BA" dirty="0"/>
              <a:t>und </a:t>
            </a:r>
            <a:r>
              <a:rPr lang="bs-Latn-BA" dirty="0" smtClean="0"/>
              <a:t>mein Bruder </a:t>
            </a:r>
            <a:r>
              <a:rPr lang="bs-Latn-BA" dirty="0"/>
              <a:t>.... Mama helfen.</a:t>
            </a:r>
            <a:r>
              <a:rPr lang="cs-CZ" dirty="0"/>
              <a:t/>
            </a:r>
            <a:br>
              <a:rPr lang="cs-CZ" dirty="0"/>
            </a:br>
            <a:r>
              <a:rPr lang="bs-Latn-BA" i="1" dirty="0" smtClean="0"/>
              <a:t>Soll/sollst/sollen/sollt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476682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 smtClean="0">
                <a:solidFill>
                  <a:srgbClr val="0070C0"/>
                </a:solidFill>
              </a:rPr>
              <a:t>sollen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13314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3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76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453669"/>
            <a:ext cx="9144000" cy="238760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  <a:tabLst>
                <a:tab pos="5114925" algn="l"/>
              </a:tabLst>
            </a:pP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12. </a:t>
            </a: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Hier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________ </a:t>
            </a:r>
            <a:r>
              <a:rPr lang="cs-CZ" sz="5400" b="1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wir</a:t>
            </a:r>
            <a: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nach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rechts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fahren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933344"/>
            <a:ext cx="9144000" cy="1655762"/>
          </a:xfrm>
        </p:spPr>
        <p:txBody>
          <a:bodyPr>
            <a:normAutofit/>
          </a:bodyPr>
          <a:lstStyle/>
          <a:p>
            <a:r>
              <a:rPr lang="bs-Latn-BA" sz="4000" b="1" dirty="0">
                <a:solidFill>
                  <a:srgbClr val="0070C0"/>
                </a:solidFill>
              </a:rPr>
              <a:t>Hier </a:t>
            </a:r>
            <a:r>
              <a:rPr lang="bs-Latn-BA" sz="4000" i="1" dirty="0" smtClean="0">
                <a:solidFill>
                  <a:srgbClr val="0070C0"/>
                </a:solidFill>
              </a:rPr>
              <a:t>müssen/sollen</a:t>
            </a:r>
            <a:r>
              <a:rPr lang="bs-Latn-BA" sz="4000" b="1" dirty="0" smtClean="0">
                <a:solidFill>
                  <a:srgbClr val="0070C0"/>
                </a:solidFill>
              </a:rPr>
              <a:t> wir</a:t>
            </a:r>
            <a:endParaRPr lang="cs-CZ" sz="4000" dirty="0">
              <a:solidFill>
                <a:srgbClr val="0070C0"/>
              </a:solidFill>
            </a:endParaRPr>
          </a:p>
          <a:p>
            <a:r>
              <a:rPr lang="bs-Latn-BA" sz="4000" b="1" dirty="0">
                <a:solidFill>
                  <a:srgbClr val="0070C0"/>
                </a:solidFill>
              </a:rPr>
              <a:t>nach rechts fahren.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3" name="il_fi" descr="http://www.soziologie-etc.com/v/verkehrszeichen-CH/vorschriftssignal035-verpflichtendes-rechtsabbiegen-pfeil-nach-recht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078" y="1066799"/>
            <a:ext cx="1877485" cy="177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Obrázek 2" descr="loga-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7666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7" name="Obrázek 3" descr="p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7666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-359534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26184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62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3741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13. Bilde </a:t>
            </a:r>
            <a:r>
              <a:rPr lang="bs-Latn-BA" dirty="0"/>
              <a:t>einen Satz!</a:t>
            </a:r>
            <a:r>
              <a:rPr lang="cs-CZ" dirty="0"/>
              <a:t/>
            </a:r>
            <a:br>
              <a:rPr lang="cs-CZ" dirty="0"/>
            </a:br>
            <a:r>
              <a:rPr lang="bs-Latn-BA" b="1" dirty="0"/>
              <a:t>wollen – ich – heute – in die Schule gehen – nicht.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853829"/>
            <a:ext cx="9144000" cy="1655762"/>
          </a:xfrm>
        </p:spPr>
        <p:txBody>
          <a:bodyPr>
            <a:normAutofit/>
          </a:bodyPr>
          <a:lstStyle/>
          <a:p>
            <a:endParaRPr lang="bs-Latn-BA" sz="3600" b="1" dirty="0" smtClean="0"/>
          </a:p>
          <a:p>
            <a:r>
              <a:rPr lang="bs-Latn-BA" sz="3600" b="1" dirty="0" smtClean="0">
                <a:solidFill>
                  <a:srgbClr val="0070C0"/>
                </a:solidFill>
              </a:rPr>
              <a:t>Ich </a:t>
            </a:r>
            <a:r>
              <a:rPr lang="bs-Latn-BA" sz="3600" b="1" dirty="0">
                <a:solidFill>
                  <a:srgbClr val="0070C0"/>
                </a:solidFill>
              </a:rPr>
              <a:t>will heute nicht in die Schule gehen.</a:t>
            </a:r>
            <a:endParaRPr lang="cs-CZ" sz="3600" dirty="0">
              <a:solidFill>
                <a:srgbClr val="0070C0"/>
              </a:solidFill>
            </a:endParaRPr>
          </a:p>
        </p:txBody>
      </p:sp>
      <p:pic>
        <p:nvPicPr>
          <p:cNvPr id="15362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1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32114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14.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 smtClean="0"/>
              <a:t>Meine Schwester </a:t>
            </a:r>
            <a:r>
              <a:rPr lang="bs-Latn-BA" dirty="0"/>
              <a:t>.... zum Arzt.</a:t>
            </a:r>
            <a:r>
              <a:rPr lang="cs-CZ" dirty="0"/>
              <a:t/>
            </a:r>
            <a:br>
              <a:rPr lang="cs-CZ" dirty="0"/>
            </a:br>
            <a:r>
              <a:rPr lang="bs-Latn-BA" i="1" dirty="0" smtClean="0"/>
              <a:t>muss/musst/müsst/müss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800819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 smtClean="0">
                <a:solidFill>
                  <a:srgbClr val="0070C0"/>
                </a:solidFill>
              </a:rPr>
              <a:t>muss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16386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5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123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360901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15. </a:t>
            </a:r>
            <a:r>
              <a:rPr lang="bs-Latn-BA" dirty="0" smtClean="0"/>
              <a:t>Bilde </a:t>
            </a:r>
            <a:r>
              <a:rPr lang="bs-Latn-BA" dirty="0"/>
              <a:t>einen Satz!</a:t>
            </a:r>
            <a:r>
              <a:rPr lang="cs-CZ" dirty="0"/>
              <a:t/>
            </a:r>
            <a:br>
              <a:rPr lang="cs-CZ" dirty="0"/>
            </a:br>
            <a:r>
              <a:rPr lang="bs-Latn-BA" b="1" dirty="0"/>
              <a:t>sollen – morgen – </a:t>
            </a:r>
            <a:r>
              <a:rPr lang="bs-Latn-BA" b="1" dirty="0" smtClean="0"/>
              <a:t>du </a:t>
            </a:r>
            <a:r>
              <a:rPr lang="bs-Latn-BA" b="1" dirty="0"/>
              <a:t>– zu </a:t>
            </a:r>
            <a:r>
              <a:rPr lang="bs-Latn-BA" b="1" dirty="0" smtClean="0"/>
              <a:t>Tim </a:t>
            </a:r>
            <a:r>
              <a:rPr lang="bs-Latn-BA" b="1" dirty="0"/>
              <a:t>– kommen</a:t>
            </a:r>
            <a:r>
              <a:rPr lang="bs-Latn-BA" b="1" dirty="0" smtClean="0"/>
              <a:t>?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840576"/>
            <a:ext cx="9144000" cy="1655762"/>
          </a:xfrm>
        </p:spPr>
        <p:txBody>
          <a:bodyPr/>
          <a:lstStyle/>
          <a:p>
            <a:endParaRPr lang="bs-Latn-BA" b="1" dirty="0" smtClean="0"/>
          </a:p>
          <a:p>
            <a:r>
              <a:rPr lang="bs-Latn-BA" sz="3600" b="1" dirty="0" smtClean="0">
                <a:solidFill>
                  <a:srgbClr val="0070C0"/>
                </a:solidFill>
              </a:rPr>
              <a:t>Sollst du </a:t>
            </a:r>
            <a:r>
              <a:rPr lang="bs-Latn-BA" sz="3600" b="1" dirty="0">
                <a:solidFill>
                  <a:srgbClr val="0070C0"/>
                </a:solidFill>
              </a:rPr>
              <a:t>morgen </a:t>
            </a:r>
            <a:r>
              <a:rPr lang="bs-Latn-BA" sz="3600" b="1" dirty="0" smtClean="0">
                <a:solidFill>
                  <a:srgbClr val="0070C0"/>
                </a:solidFill>
              </a:rPr>
              <a:t>zu Tim </a:t>
            </a:r>
            <a:r>
              <a:rPr lang="bs-Latn-BA" sz="3600" b="1" dirty="0">
                <a:solidFill>
                  <a:srgbClr val="0070C0"/>
                </a:solidFill>
              </a:rPr>
              <a:t>kommen?</a:t>
            </a:r>
            <a:endParaRPr lang="cs-CZ" sz="3600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17410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66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579026"/>
            <a:ext cx="9144000" cy="2387600"/>
          </a:xfrm>
        </p:spPr>
        <p:txBody>
          <a:bodyPr/>
          <a:lstStyle/>
          <a:p>
            <a:r>
              <a:rPr lang="bs-Latn-BA" b="1" dirty="0" smtClean="0"/>
              <a:t>16. Konjugiere </a:t>
            </a:r>
            <a:r>
              <a:rPr lang="bs-Latn-BA" b="1" dirty="0"/>
              <a:t>sollen!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045449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bs-Latn-BA" sz="3600" b="1" dirty="0">
                <a:solidFill>
                  <a:srgbClr val="0070C0"/>
                </a:solidFill>
              </a:rPr>
              <a:t>ich soll               wir sollen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du sollst             ihr sollt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er, sie, es soll     sie sollen</a:t>
            </a:r>
            <a:endParaRPr lang="cs-CZ" sz="3600" b="1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18434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04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3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567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6504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6504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69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46691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17.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 smtClean="0"/>
              <a:t>Wir .... </a:t>
            </a:r>
            <a:r>
              <a:rPr lang="bs-Latn-BA" dirty="0"/>
              <a:t>gut </a:t>
            </a:r>
            <a:r>
              <a:rPr lang="bs-Latn-BA" dirty="0" smtClean="0"/>
              <a:t>Deutsch sprechen.</a:t>
            </a:r>
            <a:r>
              <a:rPr lang="cs-CZ" dirty="0"/>
              <a:t/>
            </a:r>
            <a:br>
              <a:rPr lang="cs-CZ" dirty="0"/>
            </a:br>
            <a:r>
              <a:rPr lang="bs-Latn-BA" i="1" dirty="0"/>
              <a:t>könnt/können/kann/kannst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946594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 smtClean="0">
                <a:solidFill>
                  <a:srgbClr val="0070C0"/>
                </a:solidFill>
              </a:rPr>
              <a:t>können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19458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7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26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44041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18. Bilde </a:t>
            </a:r>
            <a:r>
              <a:rPr lang="bs-Latn-BA" dirty="0"/>
              <a:t>einen Satz!</a:t>
            </a:r>
            <a:r>
              <a:rPr lang="cs-CZ" dirty="0"/>
              <a:t/>
            </a:r>
            <a:br>
              <a:rPr lang="cs-CZ" dirty="0"/>
            </a:br>
            <a:r>
              <a:rPr lang="bs-Latn-BA" b="1" dirty="0"/>
              <a:t>ihr – wann – am Montag – sein – sollen – in der Schule</a:t>
            </a:r>
            <a:r>
              <a:rPr lang="bs-Latn-BA" b="1" dirty="0" smtClean="0"/>
              <a:t>?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920089"/>
            <a:ext cx="9144000" cy="1655762"/>
          </a:xfrm>
        </p:spPr>
        <p:txBody>
          <a:bodyPr>
            <a:normAutofit/>
          </a:bodyPr>
          <a:lstStyle/>
          <a:p>
            <a:endParaRPr lang="bs-Latn-BA" b="1" dirty="0" smtClean="0"/>
          </a:p>
          <a:p>
            <a:r>
              <a:rPr lang="bs-Latn-BA" sz="3600" b="1" dirty="0" smtClean="0">
                <a:solidFill>
                  <a:srgbClr val="0070C0"/>
                </a:solidFill>
              </a:rPr>
              <a:t>Wann </a:t>
            </a:r>
            <a:r>
              <a:rPr lang="bs-Latn-BA" sz="3600" b="1" dirty="0">
                <a:solidFill>
                  <a:srgbClr val="0070C0"/>
                </a:solidFill>
              </a:rPr>
              <a:t>sollt ihr am Montag in der Schule sein?</a:t>
            </a:r>
            <a:endParaRPr lang="cs-CZ" sz="3600" dirty="0">
              <a:solidFill>
                <a:srgbClr val="0070C0"/>
              </a:solidFill>
            </a:endParaRPr>
          </a:p>
        </p:txBody>
      </p:sp>
      <p:pic>
        <p:nvPicPr>
          <p:cNvPr id="20482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1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707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998" y="1842016"/>
            <a:ext cx="9144000" cy="238760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  <a:tabLst>
                <a:tab pos="5114925" algn="l"/>
              </a:tabLst>
            </a:pP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</a:t>
            </a: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Hier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_________ du</a:t>
            </a:r>
            <a: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stoppen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31634" y="4586139"/>
            <a:ext cx="9144000" cy="1655762"/>
          </a:xfrm>
        </p:spPr>
        <p:txBody>
          <a:bodyPr>
            <a:normAutofit/>
          </a:bodyPr>
          <a:lstStyle/>
          <a:p>
            <a:r>
              <a:rPr lang="bs-Latn-BA" sz="4000" b="1" dirty="0">
                <a:solidFill>
                  <a:srgbClr val="0070C0"/>
                </a:solidFill>
              </a:rPr>
              <a:t>Hier </a:t>
            </a:r>
            <a:r>
              <a:rPr lang="bs-Latn-BA" sz="4000" i="1" dirty="0">
                <a:solidFill>
                  <a:srgbClr val="0070C0"/>
                </a:solidFill>
              </a:rPr>
              <a:t>musst/sollst</a:t>
            </a:r>
            <a:r>
              <a:rPr lang="bs-Latn-BA" sz="4000" b="1" dirty="0">
                <a:solidFill>
                  <a:srgbClr val="0070C0"/>
                </a:solidFill>
              </a:rPr>
              <a:t> du</a:t>
            </a:r>
            <a:endParaRPr lang="cs-CZ" sz="4000" dirty="0">
              <a:solidFill>
                <a:srgbClr val="0070C0"/>
              </a:solidFill>
            </a:endParaRPr>
          </a:p>
          <a:p>
            <a:r>
              <a:rPr lang="bs-Latn-BA" sz="4000" b="1" dirty="0">
                <a:solidFill>
                  <a:srgbClr val="0070C0"/>
                </a:solidFill>
              </a:rPr>
              <a:t>stoppen.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1025" name="il_fi" descr="http://www.ms-wortwerk.de/wp-content/uploads/2010/10/stopps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8510" y="1086193"/>
            <a:ext cx="2420553" cy="214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003634" y="147268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51149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114925" algn="l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Obrázek 2" descr="loga-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265" y="157044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Obrázek 3" descr="p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428" y="157044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365" y="85562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732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499510"/>
            <a:ext cx="9144000" cy="2387600"/>
          </a:xfrm>
        </p:spPr>
        <p:txBody>
          <a:bodyPr>
            <a:normAutofit/>
          </a:bodyPr>
          <a:lstStyle/>
          <a:p>
            <a:r>
              <a:rPr lang="bs-Latn-BA" sz="5400" b="1" dirty="0" smtClean="0"/>
              <a:t>19. Konjugiere </a:t>
            </a:r>
            <a:r>
              <a:rPr lang="bs-Latn-BA" sz="5400" b="1" dirty="0"/>
              <a:t>wollen!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979185"/>
            <a:ext cx="9144000" cy="1655762"/>
          </a:xfrm>
        </p:spPr>
        <p:txBody>
          <a:bodyPr>
            <a:noAutofit/>
          </a:bodyPr>
          <a:lstStyle/>
          <a:p>
            <a:r>
              <a:rPr lang="bs-Latn-BA" sz="3600" b="1" dirty="0">
                <a:solidFill>
                  <a:srgbClr val="0070C0"/>
                </a:solidFill>
              </a:rPr>
              <a:t>ich will               wir wollen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du willst             ihr wollt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er, sie, es will     sie wollen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21506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5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4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48017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20. Bilde </a:t>
            </a:r>
            <a:r>
              <a:rPr lang="bs-Latn-BA" dirty="0"/>
              <a:t>einen Satz!</a:t>
            </a:r>
            <a:r>
              <a:rPr lang="cs-CZ" dirty="0"/>
              <a:t/>
            </a:r>
            <a:br>
              <a:rPr lang="cs-CZ" dirty="0"/>
            </a:br>
            <a:r>
              <a:rPr lang="bs-Latn-BA" b="1" dirty="0" smtClean="0"/>
              <a:t>Ich – einkaufen gehen - am </a:t>
            </a:r>
            <a:r>
              <a:rPr lang="bs-Latn-BA" b="1" dirty="0"/>
              <a:t>Nachmittag </a:t>
            </a:r>
            <a:r>
              <a:rPr lang="bs-Latn-BA" b="1" dirty="0" smtClean="0"/>
              <a:t>- </a:t>
            </a:r>
            <a:r>
              <a:rPr lang="bs-Latn-BA" b="1" dirty="0"/>
              <a:t>sollen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959847"/>
            <a:ext cx="9144000" cy="1655762"/>
          </a:xfrm>
        </p:spPr>
        <p:txBody>
          <a:bodyPr>
            <a:normAutofit/>
          </a:bodyPr>
          <a:lstStyle/>
          <a:p>
            <a:endParaRPr lang="bs-Latn-BA" b="1" dirty="0" smtClean="0"/>
          </a:p>
          <a:p>
            <a:r>
              <a:rPr lang="cs-CZ" sz="3600" b="1" dirty="0" err="1" smtClean="0">
                <a:solidFill>
                  <a:srgbClr val="0070C0"/>
                </a:solidFill>
              </a:rPr>
              <a:t>Ich</a:t>
            </a:r>
            <a:r>
              <a:rPr lang="cs-CZ" sz="3600" b="1" dirty="0" smtClean="0">
                <a:solidFill>
                  <a:srgbClr val="0070C0"/>
                </a:solidFill>
              </a:rPr>
              <a:t> soll </a:t>
            </a:r>
            <a:r>
              <a:rPr lang="cs-CZ" sz="3600" b="1" dirty="0" err="1" smtClean="0">
                <a:solidFill>
                  <a:srgbClr val="0070C0"/>
                </a:solidFill>
              </a:rPr>
              <a:t>am</a:t>
            </a:r>
            <a:r>
              <a:rPr lang="cs-CZ" sz="3600" b="1" dirty="0" smtClean="0">
                <a:solidFill>
                  <a:srgbClr val="0070C0"/>
                </a:solidFill>
              </a:rPr>
              <a:t> </a:t>
            </a:r>
            <a:r>
              <a:rPr lang="cs-CZ" sz="3600" b="1" dirty="0" err="1" smtClean="0">
                <a:solidFill>
                  <a:srgbClr val="0070C0"/>
                </a:solidFill>
              </a:rPr>
              <a:t>Nachmittag</a:t>
            </a:r>
            <a:r>
              <a:rPr lang="cs-CZ" sz="3600" b="1" dirty="0" smtClean="0">
                <a:solidFill>
                  <a:srgbClr val="0070C0"/>
                </a:solidFill>
              </a:rPr>
              <a:t> </a:t>
            </a:r>
            <a:r>
              <a:rPr lang="cs-CZ" sz="3600" b="1" dirty="0" err="1" smtClean="0">
                <a:solidFill>
                  <a:srgbClr val="0070C0"/>
                </a:solidFill>
              </a:rPr>
              <a:t>einkaufen</a:t>
            </a:r>
            <a:r>
              <a:rPr lang="cs-CZ" sz="3600" b="1" dirty="0" smtClean="0">
                <a:solidFill>
                  <a:srgbClr val="0070C0"/>
                </a:solidFill>
              </a:rPr>
              <a:t> </a:t>
            </a:r>
            <a:r>
              <a:rPr lang="cs-CZ" sz="3600" b="1" dirty="0" err="1" smtClean="0">
                <a:solidFill>
                  <a:srgbClr val="0070C0"/>
                </a:solidFill>
              </a:rPr>
              <a:t>gehen</a:t>
            </a:r>
            <a:r>
              <a:rPr lang="cs-CZ" sz="3600" b="1" dirty="0" smtClean="0">
                <a:solidFill>
                  <a:srgbClr val="0070C0"/>
                </a:solidFill>
              </a:rPr>
              <a:t>.</a:t>
            </a:r>
            <a:endParaRPr lang="cs-CZ" sz="3600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22530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29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07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546433"/>
            <a:ext cx="9144000" cy="2387600"/>
          </a:xfrm>
        </p:spPr>
        <p:txBody>
          <a:bodyPr>
            <a:normAutofit/>
          </a:bodyPr>
          <a:lstStyle/>
          <a:p>
            <a:r>
              <a:rPr lang="cs-CZ" b="1" dirty="0" err="1" smtClean="0"/>
              <a:t>Herzlichen</a:t>
            </a:r>
            <a:r>
              <a:rPr lang="cs-CZ" b="1" dirty="0" smtClean="0"/>
              <a:t> </a:t>
            </a:r>
            <a:r>
              <a:rPr lang="cs-CZ" b="1" dirty="0" err="1" smtClean="0"/>
              <a:t>Glückwunsch</a:t>
            </a:r>
            <a:r>
              <a:rPr lang="cs-CZ" b="1" dirty="0" smtClean="0"/>
              <a:t> </a:t>
            </a:r>
            <a:br>
              <a:rPr lang="cs-CZ" b="1" dirty="0" smtClean="0"/>
            </a:br>
            <a:r>
              <a:rPr lang="cs-CZ" b="1" dirty="0" err="1" smtClean="0"/>
              <a:t>an</a:t>
            </a:r>
            <a:r>
              <a:rPr lang="cs-CZ" b="1" dirty="0" smtClean="0"/>
              <a:t> </a:t>
            </a:r>
            <a:r>
              <a:rPr lang="cs-CZ" b="1" dirty="0" err="1" smtClean="0"/>
              <a:t>Gewinner</a:t>
            </a:r>
            <a:r>
              <a:rPr lang="cs-CZ" b="1" dirty="0" smtClean="0"/>
              <a:t>! </a:t>
            </a:r>
            <a:r>
              <a:rPr lang="cs-CZ" b="1" dirty="0" smtClean="0">
                <a:sym typeface="Wingdings" panose="05000000000000000000" pitchFamily="2" charset="2"/>
              </a:rPr>
              <a:t>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039360"/>
            <a:ext cx="9144000" cy="1655762"/>
          </a:xfrm>
        </p:spPr>
        <p:txBody>
          <a:bodyPr/>
          <a:lstStyle/>
          <a:p>
            <a:endParaRPr lang="cs-CZ" dirty="0"/>
          </a:p>
        </p:txBody>
      </p:sp>
      <p:pic>
        <p:nvPicPr>
          <p:cNvPr id="23554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3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61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419994"/>
            <a:ext cx="9144000" cy="2387600"/>
          </a:xfrm>
        </p:spPr>
        <p:txBody>
          <a:bodyPr>
            <a:normAutofit/>
          </a:bodyPr>
          <a:lstStyle/>
          <a:p>
            <a:r>
              <a:rPr lang="bs-Latn-BA" sz="5400" b="1" dirty="0" smtClean="0"/>
              <a:t>2. Konjugiere </a:t>
            </a:r>
            <a:r>
              <a:rPr lang="bs-Latn-BA" sz="5400" b="1" dirty="0"/>
              <a:t>können</a:t>
            </a:r>
            <a:r>
              <a:rPr lang="bs-Latn-BA" sz="5400" b="1" dirty="0" smtClean="0"/>
              <a:t>!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2899669"/>
            <a:ext cx="9144000" cy="1655762"/>
          </a:xfrm>
        </p:spPr>
        <p:txBody>
          <a:bodyPr>
            <a:normAutofit fontScale="92500" lnSpcReduction="20000"/>
          </a:bodyPr>
          <a:lstStyle/>
          <a:p>
            <a:r>
              <a:rPr lang="bs-Latn-BA" sz="3900" b="1" dirty="0">
                <a:solidFill>
                  <a:srgbClr val="0070C0"/>
                </a:solidFill>
              </a:rPr>
              <a:t>ich kann               wir können</a:t>
            </a:r>
            <a:endParaRPr lang="cs-CZ" sz="3900" b="1" dirty="0">
              <a:solidFill>
                <a:srgbClr val="0070C0"/>
              </a:solidFill>
            </a:endParaRPr>
          </a:p>
          <a:p>
            <a:r>
              <a:rPr lang="bs-Latn-BA" sz="3900" b="1" dirty="0">
                <a:solidFill>
                  <a:srgbClr val="0070C0"/>
                </a:solidFill>
              </a:rPr>
              <a:t>du kannst             ihr könnt</a:t>
            </a:r>
            <a:endParaRPr lang="cs-CZ" sz="3900" b="1" dirty="0">
              <a:solidFill>
                <a:srgbClr val="0070C0"/>
              </a:solidFill>
            </a:endParaRPr>
          </a:p>
          <a:p>
            <a:r>
              <a:rPr lang="bs-Latn-BA" sz="3900" b="1" dirty="0">
                <a:solidFill>
                  <a:srgbClr val="0070C0"/>
                </a:solidFill>
              </a:rPr>
              <a:t>er, sie, es kann     sie können</a:t>
            </a:r>
            <a:endParaRPr lang="cs-CZ" sz="3900" b="1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4098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158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66570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3.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cs-CZ" dirty="0" err="1" smtClean="0"/>
              <a:t>Was</a:t>
            </a:r>
            <a:r>
              <a:rPr lang="cs-CZ" dirty="0" smtClean="0"/>
              <a:t> </a:t>
            </a:r>
            <a:r>
              <a:rPr lang="bs-Latn-BA" b="1" dirty="0" smtClean="0"/>
              <a:t>.... </a:t>
            </a:r>
            <a:r>
              <a:rPr lang="bs-Latn-BA" dirty="0"/>
              <a:t>du </a:t>
            </a:r>
            <a:r>
              <a:rPr lang="bs-Latn-BA" dirty="0" smtClean="0"/>
              <a:t>essen?</a:t>
            </a:r>
            <a:r>
              <a:rPr lang="cs-CZ" dirty="0"/>
              <a:t/>
            </a:r>
            <a:br>
              <a:rPr lang="cs-CZ" dirty="0"/>
            </a:br>
            <a:r>
              <a:rPr lang="bs-Latn-BA" i="1" dirty="0"/>
              <a:t>möchtet/möchten/möchtest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868324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>
                <a:solidFill>
                  <a:srgbClr val="0070C0"/>
                </a:solidFill>
              </a:rPr>
              <a:t>m</a:t>
            </a:r>
            <a:r>
              <a:rPr lang="bs-Latn-BA" sz="3600" b="1" i="1" dirty="0" smtClean="0">
                <a:solidFill>
                  <a:srgbClr val="0070C0"/>
                </a:solidFill>
              </a:rPr>
              <a:t>öchtest</a:t>
            </a:r>
            <a:endParaRPr lang="cs-CZ" sz="3600" b="1" dirty="0">
              <a:solidFill>
                <a:srgbClr val="0070C0"/>
              </a:solidFill>
            </a:endParaRPr>
          </a:p>
        </p:txBody>
      </p:sp>
      <p:pic>
        <p:nvPicPr>
          <p:cNvPr id="5122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35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59943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dirty="0" smtClean="0"/>
              <a:t>4. Bilde </a:t>
            </a:r>
            <a:r>
              <a:rPr lang="bs-Latn-BA" dirty="0"/>
              <a:t>einen Satz!</a:t>
            </a:r>
            <a:r>
              <a:rPr lang="cs-CZ" dirty="0"/>
              <a:t/>
            </a:r>
            <a:br>
              <a:rPr lang="cs-CZ" dirty="0"/>
            </a:br>
            <a:r>
              <a:rPr lang="bs-Latn-BA" b="1" dirty="0"/>
              <a:t>später – wollen – Lehrer – ich – sein.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012856"/>
            <a:ext cx="9144000" cy="1655762"/>
          </a:xfrm>
        </p:spPr>
        <p:txBody>
          <a:bodyPr/>
          <a:lstStyle/>
          <a:p>
            <a:endParaRPr lang="bs-Latn-BA" b="1" dirty="0" smtClean="0"/>
          </a:p>
          <a:p>
            <a:r>
              <a:rPr lang="bs-Latn-BA" sz="3600" b="1" dirty="0" smtClean="0">
                <a:solidFill>
                  <a:srgbClr val="0070C0"/>
                </a:solidFill>
              </a:rPr>
              <a:t>Ich </a:t>
            </a:r>
            <a:r>
              <a:rPr lang="bs-Latn-BA" sz="3600" b="1" dirty="0">
                <a:solidFill>
                  <a:srgbClr val="0070C0"/>
                </a:solidFill>
              </a:rPr>
              <a:t>will später Lehrer werden.</a:t>
            </a:r>
            <a:endParaRPr lang="cs-CZ" sz="3600" dirty="0">
              <a:solidFill>
                <a:srgbClr val="0070C0"/>
              </a:solidFill>
            </a:endParaRPr>
          </a:p>
        </p:txBody>
      </p:sp>
      <p:pic>
        <p:nvPicPr>
          <p:cNvPr id="6146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6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53318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bs-Latn-BA" b="1" dirty="0" smtClean="0"/>
              <a:t>5. Was </a:t>
            </a:r>
            <a:r>
              <a:rPr lang="bs-Latn-BA" b="1" dirty="0"/>
              <a:t>ist richtig?</a:t>
            </a:r>
            <a:r>
              <a:rPr lang="cs-CZ" dirty="0"/>
              <a:t/>
            </a:r>
            <a:br>
              <a:rPr lang="cs-CZ" dirty="0"/>
            </a:br>
            <a:r>
              <a:rPr lang="bs-Latn-BA" dirty="0"/>
              <a:t>...... ich dir helfen?</a:t>
            </a:r>
            <a:r>
              <a:rPr lang="cs-CZ" dirty="0"/>
              <a:t/>
            </a:r>
            <a:br>
              <a:rPr lang="cs-CZ" dirty="0"/>
            </a:br>
            <a:r>
              <a:rPr lang="bs-Latn-BA" i="1" dirty="0" smtClean="0"/>
              <a:t>könnt/kanne/könne/kann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012859"/>
            <a:ext cx="9144000" cy="1655762"/>
          </a:xfrm>
        </p:spPr>
        <p:txBody>
          <a:bodyPr/>
          <a:lstStyle/>
          <a:p>
            <a:endParaRPr lang="bs-Latn-BA" i="1" dirty="0" smtClean="0"/>
          </a:p>
          <a:p>
            <a:r>
              <a:rPr lang="bs-Latn-BA" sz="3600" b="1" i="1" dirty="0" smtClean="0">
                <a:solidFill>
                  <a:srgbClr val="0070C0"/>
                </a:solidFill>
              </a:rPr>
              <a:t>Kann</a:t>
            </a:r>
            <a:endParaRPr lang="cs-CZ" sz="3600" b="1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7170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589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618779"/>
            <a:ext cx="9144000" cy="2387600"/>
          </a:xfrm>
        </p:spPr>
        <p:txBody>
          <a:bodyPr>
            <a:normAutofit/>
          </a:bodyPr>
          <a:lstStyle/>
          <a:p>
            <a:r>
              <a:rPr lang="bs-Latn-BA" sz="5400" b="1" dirty="0" smtClean="0"/>
              <a:t>6. Konjugiere </a:t>
            </a:r>
            <a:r>
              <a:rPr lang="bs-Latn-BA" sz="5400" b="1" dirty="0"/>
              <a:t>möchten!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098454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bs-Latn-BA" sz="3600" b="1" dirty="0">
                <a:solidFill>
                  <a:srgbClr val="0070C0"/>
                </a:solidFill>
              </a:rPr>
              <a:t>ich möchte              wir möchten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du möchtest             ihr möchtet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er, sie, es möchte     sie möchten</a:t>
            </a:r>
            <a:endParaRPr lang="cs-CZ" sz="3600" b="1" dirty="0">
              <a:solidFill>
                <a:srgbClr val="0070C0"/>
              </a:solidFill>
            </a:endParaRPr>
          </a:p>
          <a:p>
            <a:endParaRPr lang="cs-CZ" dirty="0"/>
          </a:p>
        </p:txBody>
      </p:sp>
      <p:pic>
        <p:nvPicPr>
          <p:cNvPr id="8194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23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851233"/>
            <a:ext cx="9144000" cy="2387600"/>
          </a:xfrm>
        </p:spPr>
        <p:txBody>
          <a:bodyPr>
            <a:normAutofit/>
          </a:bodyPr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7. </a:t>
            </a:r>
            <a:r>
              <a:rPr kumimoji="0" lang="cs-CZ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Jetzt</a:t>
            </a: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_________ </a:t>
            </a:r>
            <a:r>
              <a:rPr kumimoji="0" lang="cs-CZ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du</a:t>
            </a: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cs-CZ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fahren</a:t>
            </a:r>
            <a:r>
              <a:rPr kumimoji="0" lang="cs-CZ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kumimoji="0" lang="cs-CZ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30908"/>
            <a:ext cx="9144000" cy="1655762"/>
          </a:xfrm>
        </p:spPr>
        <p:txBody>
          <a:bodyPr>
            <a:normAutofit/>
          </a:bodyPr>
          <a:lstStyle/>
          <a:p>
            <a:r>
              <a:rPr lang="bs-Latn-BA" sz="4000" b="1" dirty="0">
                <a:solidFill>
                  <a:srgbClr val="0070C0"/>
                </a:solidFill>
              </a:rPr>
              <a:t>Jetzt </a:t>
            </a:r>
            <a:r>
              <a:rPr lang="bs-Latn-BA" sz="4000" i="1" dirty="0" smtClean="0">
                <a:solidFill>
                  <a:srgbClr val="0070C0"/>
                </a:solidFill>
              </a:rPr>
              <a:t>kannst/musst</a:t>
            </a:r>
            <a:endParaRPr lang="cs-CZ" sz="4000" dirty="0">
              <a:solidFill>
                <a:srgbClr val="0070C0"/>
              </a:solidFill>
            </a:endParaRPr>
          </a:p>
          <a:p>
            <a:r>
              <a:rPr lang="bs-Latn-BA" sz="4000" b="1" dirty="0">
                <a:solidFill>
                  <a:srgbClr val="0070C0"/>
                </a:solidFill>
              </a:rPr>
              <a:t> </a:t>
            </a:r>
            <a:r>
              <a:rPr lang="bs-Latn-BA" sz="4000" b="1" dirty="0" smtClean="0">
                <a:solidFill>
                  <a:srgbClr val="0070C0"/>
                </a:solidFill>
              </a:rPr>
              <a:t>du fahren.</a:t>
            </a:r>
            <a:endParaRPr lang="cs-CZ" sz="4000" dirty="0">
              <a:solidFill>
                <a:srgbClr val="0070C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7" name="il_fi" descr="http://www.nachtexpress-bb.de/includes/media/ampel-gru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9053" y="848141"/>
            <a:ext cx="1661375" cy="240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Obrázek 2" descr="loga-c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9683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Obrázek 3" descr="p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9683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-36036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2535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5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711545"/>
            <a:ext cx="9144000" cy="2387600"/>
          </a:xfrm>
        </p:spPr>
        <p:txBody>
          <a:bodyPr/>
          <a:lstStyle/>
          <a:p>
            <a:r>
              <a:rPr lang="bs-Latn-BA" b="1" dirty="0" smtClean="0"/>
              <a:t>8. Konjugiere </a:t>
            </a:r>
            <a:r>
              <a:rPr lang="bs-Latn-BA" b="1" dirty="0"/>
              <a:t>müssen!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177968"/>
            <a:ext cx="9144000" cy="1655762"/>
          </a:xfrm>
        </p:spPr>
        <p:txBody>
          <a:bodyPr>
            <a:normAutofit fontScale="92500" lnSpcReduction="10000"/>
          </a:bodyPr>
          <a:lstStyle/>
          <a:p>
            <a:r>
              <a:rPr lang="bs-Latn-BA" sz="3600" b="1" dirty="0">
                <a:solidFill>
                  <a:srgbClr val="0070C0"/>
                </a:solidFill>
              </a:rPr>
              <a:t>ich muss              wir müssen     </a:t>
            </a:r>
            <a:endParaRPr lang="bs-Latn-BA" sz="3600" b="1" dirty="0" smtClean="0">
              <a:solidFill>
                <a:srgbClr val="0070C0"/>
              </a:solidFill>
            </a:endParaRPr>
          </a:p>
          <a:p>
            <a:r>
              <a:rPr lang="bs-Latn-BA" sz="3600" b="1" dirty="0" smtClean="0">
                <a:solidFill>
                  <a:srgbClr val="0070C0"/>
                </a:solidFill>
              </a:rPr>
              <a:t>du </a:t>
            </a:r>
            <a:r>
              <a:rPr lang="bs-Latn-BA" sz="3600" b="1" dirty="0">
                <a:solidFill>
                  <a:srgbClr val="0070C0"/>
                </a:solidFill>
              </a:rPr>
              <a:t>musst              ihr müsst</a:t>
            </a:r>
            <a:endParaRPr lang="cs-CZ" sz="3600" b="1" dirty="0">
              <a:solidFill>
                <a:srgbClr val="0070C0"/>
              </a:solidFill>
            </a:endParaRPr>
          </a:p>
          <a:p>
            <a:r>
              <a:rPr lang="bs-Latn-BA" sz="3600" b="1" dirty="0">
                <a:solidFill>
                  <a:srgbClr val="0070C0"/>
                </a:solidFill>
              </a:rPr>
              <a:t>er, sie, es muss    sie müssen</a:t>
            </a:r>
            <a:endParaRPr lang="cs-CZ" sz="3600" b="1" dirty="0">
              <a:solidFill>
                <a:srgbClr val="0070C0"/>
              </a:solidFill>
            </a:endParaRPr>
          </a:p>
          <a:p>
            <a:endParaRPr lang="cs-CZ" b="1" dirty="0"/>
          </a:p>
        </p:txBody>
      </p:sp>
      <p:pic>
        <p:nvPicPr>
          <p:cNvPr id="10242" name="Obrázek 2" descr="loga-c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900" y="77788"/>
            <a:ext cx="4232275" cy="604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Obrázek 3" descr="p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9063" y="77788"/>
            <a:ext cx="1150937" cy="104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37941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06"/>
            <a:ext cx="2645276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Präsentation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Modalverben</a:t>
            </a:r>
            <a:r>
              <a:rPr lang="cs-CZ" altLang="cs-CZ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cs-CZ" altLang="cs-CZ" sz="11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Wettbewerb</a:t>
            </a: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Mgr. Martina Habartová</a:t>
            </a:r>
            <a:endParaRPr kumimoji="0" lang="cs-CZ" altLang="cs-CZ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Prag 2014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69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</TotalTime>
  <Words>376</Words>
  <Application>Microsoft Office PowerPoint</Application>
  <PresentationFormat>Širokoúhlá obrazovka</PresentationFormat>
  <Paragraphs>113</Paragraphs>
  <Slides>22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Motiv Office</vt:lpstr>
      <vt:lpstr>Wettbewerb</vt:lpstr>
      <vt:lpstr>1. Hier _________ du stoppen.</vt:lpstr>
      <vt:lpstr>2. Konjugiere können!</vt:lpstr>
      <vt:lpstr>3. Was ist richtig? Was .... du essen? möchtet/möchten/möchtest</vt:lpstr>
      <vt:lpstr>4. Bilde einen Satz! später – wollen – Lehrer – ich – sein.</vt:lpstr>
      <vt:lpstr>5. Was ist richtig? ...... ich dir helfen? könnt/kanne/könne/kann</vt:lpstr>
      <vt:lpstr>6. Konjugiere möchten!</vt:lpstr>
      <vt:lpstr>7. Jetzt _________ du fahren. </vt:lpstr>
      <vt:lpstr>8. Konjugiere müssen!</vt:lpstr>
      <vt:lpstr>9. Was ist richtig? Anna und Lotte .... nach Hause gehen.   wollen /willen /willt /will</vt:lpstr>
      <vt:lpstr>10. Hier __________ ihr  parken. </vt:lpstr>
      <vt:lpstr>11. Was ist richtig? Ich und mein Bruder .... Mama helfen. Soll/sollst/sollen/sollt</vt:lpstr>
      <vt:lpstr>12. Hier ________ wir nach rechts fahren.</vt:lpstr>
      <vt:lpstr>13. Bilde einen Satz! wollen – ich – heute – in die Schule gehen – nicht.</vt:lpstr>
      <vt:lpstr>14. Was ist richtig? Meine Schwester .... zum Arzt. muss/musst/müsst/müss</vt:lpstr>
      <vt:lpstr>15. Bilde einen Satz! sollen – morgen – du – zu Tim – kommen?</vt:lpstr>
      <vt:lpstr>16. Konjugiere sollen!</vt:lpstr>
      <vt:lpstr>17. Was ist richtig? Wir .... gut Deutsch sprechen. könnt/können/kann/kannst</vt:lpstr>
      <vt:lpstr>18. Bilde einen Satz! ihr – wann – am Montag – sein – sollen – in der Schule?</vt:lpstr>
      <vt:lpstr>19. Konjugiere wollen!</vt:lpstr>
      <vt:lpstr>20. Bilde einen Satz! Ich – einkaufen gehen - am Nachmittag - sollen</vt:lpstr>
      <vt:lpstr>Herzlichen Glückwunsch  an Gewinner! 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Wettbewerb</dc:title>
  <dc:creator>Martina Habartová</dc:creator>
  <cp:lastModifiedBy>Vít Janda</cp:lastModifiedBy>
  <cp:revision>18</cp:revision>
  <dcterms:created xsi:type="dcterms:W3CDTF">2014-02-11T21:38:36Z</dcterms:created>
  <dcterms:modified xsi:type="dcterms:W3CDTF">2015-06-24T13:41:21Z</dcterms:modified>
</cp:coreProperties>
</file>