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0080625" cy="7559675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62" y="6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Zástupný symbol pro zápatí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00F59DE4-D1FC-4C24-B692-4D4F3C9E6014}" type="slidenum">
              <a:t>‹#›</a:t>
            </a:fld>
            <a:endParaRPr lang="cs-CZ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57183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4" name="Zástupný symbol pro záhlaví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cs-CZ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cs-CZ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cs-CZ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cs-CZ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B568CD71-72E3-492E-A2E4-560B2E170D5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2906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0" rtl="0" hangingPunct="0">
      <a:tabLst/>
      <a:defRPr lang="cs-CZ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endParaRPr lang="cs-CZ" sz="2940">
              <a:latin typeface="Liberation Sans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460844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endParaRPr lang="cs-CZ" sz="2940">
              <a:latin typeface="Liberation Sans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695054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endParaRPr lang="cs-CZ" sz="2940">
              <a:latin typeface="Liberation Sans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846965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endParaRPr lang="cs-CZ" sz="2940">
              <a:latin typeface="Liberation Sans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358182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endParaRPr lang="cs-CZ" sz="2940">
              <a:latin typeface="Liberation Sans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645926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endParaRPr lang="cs-CZ" sz="2940">
              <a:latin typeface="Liberation Sans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610894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endParaRPr lang="cs-CZ" sz="2940">
              <a:latin typeface="Liberation Sans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310035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endParaRPr lang="cs-CZ" sz="2940">
              <a:latin typeface="Liberation Sans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4262346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endParaRPr lang="cs-CZ" sz="2940">
              <a:latin typeface="Liberation Sans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571248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endParaRPr lang="cs-CZ" sz="2940">
              <a:latin typeface="Liberation Sans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873480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53DDE28-8A57-44A2-BE1D-A7553767B02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27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55EC766-5C23-47F5-B96B-6B68A0F3D64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549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B50004A-9A48-41ED-A24F-2EB7E5B9799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976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FD8515-2FF1-410F-A4EE-0403CA7405F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249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A8BE430-8264-4540-9485-0F2D04772BC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66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51544FD-1535-4B38-8CD9-CD44B104101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622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3238" y="1824038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14925" y="1824038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7C88C66-E75E-4FCA-8A63-52CF924CEA4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714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73A64E1-2710-4E89-92B3-9EE3C3D5498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134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439C50-9809-40FB-9A16-95358E3D311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8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700AA64-9540-42FE-8281-5384CDE82D9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410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C79EC90-0EF8-4B99-B3D8-DB7365751CD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639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42EF32-533F-472F-880E-63C722BECC1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920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4ED61C8-7754-4F70-BE4D-D7469526F85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458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5DE6E25-B192-4AB6-B617-B1E425F9B86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951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08850" y="287338"/>
            <a:ext cx="2266950" cy="59213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3238" y="287338"/>
            <a:ext cx="6653212" cy="59213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9B5AD7-06BE-446A-B0E7-DEC4BE05A1A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978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738B8A-3944-4F0F-87A8-214CCD21FFE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64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67C9AC-F6A0-4CE9-90ED-C3EA3251FCA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328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C5A2654-D1E8-455C-B59A-FF9FA5AE667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6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7FAFF6-745B-48BF-BC5B-06FAA5265A8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266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7A6DE85-5AB1-4816-ACAB-E8CF2617F1E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121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E3CBB84-AB91-412C-B5D2-175EAA4E65C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597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2C5404-7A1C-42A3-9B72-7D2FE5A7ED4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53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cs-CZ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cs-CZ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cs-CZ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cs-CZ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B845FD31-4702-4F58-81EF-D4CA08EF356E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cs-CZ" sz="44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cs-CZ" sz="32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 txBox="1">
            <a:spLocks noGrp="1"/>
          </p:cNvSpPr>
          <p:nvPr>
            <p:ph type="title"/>
          </p:nvPr>
        </p:nvSpPr>
        <p:spPr>
          <a:xfrm>
            <a:off x="503999" y="288000"/>
            <a:ext cx="8100000" cy="11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cs-CZ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503999" y="182376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cs-CZ" sz="32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cs-CZ" sz="32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75000"/>
              <a:buFont typeface="StarSymbol"/>
              <a:buChar char="–"/>
              <a:defRPr lang="cs-CZ" sz="28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SzPct val="45000"/>
              <a:buFont typeface="StarSymbol"/>
              <a:buChar char="●"/>
              <a:defRPr lang="cs-CZ" sz="24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75000"/>
              <a:buFont typeface="StarSymbol"/>
              <a:buChar char="–"/>
              <a:defRPr lang="cs-CZ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2"/>
          </p:nvPr>
        </p:nvSpPr>
        <p:spPr>
          <a:xfrm>
            <a:off x="503999" y="688680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cs-CZ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680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cs-CZ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680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cs-CZ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7E5F66E5-E30B-4BA0-B691-5C20D4C0BA58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cs-CZ" sz="4400" b="0" i="0" u="none" strike="noStrike" kern="1200">
          <a:ln>
            <a:noFill/>
          </a:ln>
          <a:latin typeface="Liberation Serif" pitchFamily="18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cs-CZ" sz="3200" b="0" i="0" u="none" strike="noStrike" kern="1200">
          <a:ln>
            <a:noFill/>
          </a:ln>
          <a:latin typeface="Liberation Serif" pitchFamily="18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 txBox="1">
            <a:spLocks noGrp="1"/>
          </p:cNvSpPr>
          <p:nvPr>
            <p:ph type="subTitle" idx="4294967295"/>
          </p:nvPr>
        </p:nvSpPr>
        <p:spPr>
          <a:xfrm>
            <a:off x="1079872" y="288000"/>
            <a:ext cx="8100000" cy="591984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cs-CZ" sz="4400" b="1" dirty="0">
                <a:solidFill>
                  <a:schemeClr val="accent2">
                    <a:lumMod val="75000"/>
                  </a:schemeClr>
                </a:solidFill>
                <a:latin typeface="Linux Biolinum G" pitchFamily="18"/>
              </a:rPr>
              <a:t>PRAVDA A MÝTY O </a:t>
            </a:r>
            <a:r>
              <a:rPr lang="cs-CZ" sz="4400" b="1" i="1" dirty="0">
                <a:solidFill>
                  <a:schemeClr val="accent2">
                    <a:lumMod val="75000"/>
                  </a:schemeClr>
                </a:solidFill>
                <a:latin typeface="Linux Biolinum G" pitchFamily="18"/>
              </a:rPr>
              <a:t>SPU</a:t>
            </a:r>
          </a:p>
          <a:p>
            <a:pPr marL="0" lvl="0" indent="0" algn="ctr">
              <a:buNone/>
            </a:pPr>
            <a:endParaRPr lang="cs-CZ" sz="2600" b="1" i="1" dirty="0">
              <a:solidFill>
                <a:schemeClr val="accent2">
                  <a:lumMod val="75000"/>
                </a:schemeClr>
              </a:solidFill>
              <a:latin typeface="Linux Biolinum G" pitchFamily="18"/>
            </a:endParaRPr>
          </a:p>
          <a:p>
            <a:pPr marL="0" lvl="0" indent="0" algn="ctr">
              <a:buNone/>
            </a:pPr>
            <a:r>
              <a:rPr lang="cs-CZ" sz="2600" dirty="0">
                <a:solidFill>
                  <a:schemeClr val="accent2">
                    <a:lumMod val="75000"/>
                  </a:schemeClr>
                </a:solidFill>
                <a:latin typeface="Linux Biolinum G" pitchFamily="18"/>
              </a:rPr>
              <a:t>Veronika Vitošková, Helena </a:t>
            </a:r>
            <a:r>
              <a:rPr lang="cs-CZ" sz="2600" dirty="0" smtClean="0">
                <a:solidFill>
                  <a:schemeClr val="accent2">
                    <a:lumMod val="75000"/>
                  </a:schemeClr>
                </a:solidFill>
                <a:latin typeface="Linux Biolinum G" pitchFamily="18"/>
              </a:rPr>
              <a:t>Jiránková</a:t>
            </a:r>
          </a:p>
          <a:p>
            <a:pPr marL="0" lvl="0" indent="0" algn="ctr">
              <a:buNone/>
            </a:pPr>
            <a:r>
              <a:rPr lang="cs-CZ" sz="2600" dirty="0" smtClean="0">
                <a:solidFill>
                  <a:schemeClr val="accent2">
                    <a:lumMod val="75000"/>
                  </a:schemeClr>
                </a:solidFill>
                <a:latin typeface="Linux Biolinum G" pitchFamily="18"/>
              </a:rPr>
              <a:t>Seminář pro učitele GJP</a:t>
            </a:r>
          </a:p>
          <a:p>
            <a:pPr marL="0" lvl="0" indent="0" algn="ctr">
              <a:buNone/>
            </a:pPr>
            <a:r>
              <a:rPr lang="cs-CZ" sz="2600" dirty="0" smtClean="0">
                <a:solidFill>
                  <a:schemeClr val="accent2">
                    <a:lumMod val="75000"/>
                  </a:schemeClr>
                </a:solidFill>
                <a:latin typeface="Linux Biolinum G" pitchFamily="18"/>
              </a:rPr>
              <a:t>Duben 2014</a:t>
            </a:r>
            <a:endParaRPr lang="cs-CZ" sz="2600" dirty="0">
              <a:solidFill>
                <a:schemeClr val="accent2">
                  <a:lumMod val="75000"/>
                </a:schemeClr>
              </a:solidFill>
              <a:latin typeface="Linux Biolinum G" pitchFamily="18"/>
            </a:endParaRPr>
          </a:p>
        </p:txBody>
      </p:sp>
      <p:pic>
        <p:nvPicPr>
          <p:cNvPr id="3" name="Picture 5" descr="http://www.gjp1.cz/new/oppa2013/p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5292005"/>
            <a:ext cx="23050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http://www.gjp1.cz/new/oppa2013/3_loga-upraven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519" y="5295834"/>
            <a:ext cx="2405329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cs-CZ" sz="32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cs-CZ" sz="32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75000"/>
              <a:buFont typeface="StarSymbol"/>
              <a:buChar char="–"/>
              <a:defRPr lang="cs-CZ" sz="28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SzPct val="45000"/>
              <a:buFont typeface="StarSymbol"/>
              <a:buChar char="●"/>
              <a:defRPr lang="cs-CZ" sz="24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75000"/>
              <a:buFont typeface="StarSymbol"/>
              <a:buChar char="–"/>
              <a:defRPr lang="cs-CZ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9pPr>
          </a:lstStyle>
          <a:p>
            <a:pPr lvl="0" algn="ctr">
              <a:buNone/>
            </a:pPr>
            <a:endParaRPr lang="cs-CZ" dirty="0"/>
          </a:p>
          <a:p>
            <a:pPr lvl="0" algn="ctr">
              <a:buNone/>
            </a:pPr>
            <a:endParaRPr lang="cs-CZ" dirty="0"/>
          </a:p>
          <a:p>
            <a:pPr lvl="0" algn="ctr">
              <a:buNone/>
            </a:pPr>
            <a:endParaRPr lang="cs-CZ" dirty="0"/>
          </a:p>
          <a:p>
            <a:pPr lvl="0" algn="ctr">
              <a:buNone/>
            </a:pPr>
            <a:r>
              <a:rPr lang="cs-CZ" dirty="0">
                <a:latin typeface="Linux Biolinum G" pitchFamily="2"/>
              </a:rPr>
              <a:t>DJĚUKEME ZA PONROZOST! </a:t>
            </a:r>
            <a:r>
              <a:rPr lang="zh-CN" altLang="en-US" dirty="0">
                <a:latin typeface="Lucida Console" pitchFamily="1"/>
              </a:rPr>
              <a:t>☻</a:t>
            </a:r>
          </a:p>
          <a:p>
            <a:pPr lvl="0" algn="ctr">
              <a:buNone/>
            </a:pP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 sz="4000">
                <a:latin typeface="Linux Biolinum G" pitchFamily="18"/>
              </a:rPr>
              <a:t>Proč se jim ve škole nedaří??</a:t>
            </a:r>
          </a:p>
        </p:txBody>
      </p:sp>
      <p:pic>
        <p:nvPicPr>
          <p:cNvPr id="3" name="Zástupný symbol pro obrázek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75360" y="1823760"/>
            <a:ext cx="2577240" cy="2090880"/>
          </a:xfrm>
        </p:spPr>
      </p:pic>
      <p:pic>
        <p:nvPicPr>
          <p:cNvPr id="4" name="Zástupný symbol pro obrázek 3"/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816000" y="2160000"/>
            <a:ext cx="2170440" cy="2090880"/>
          </a:xfrm>
        </p:spPr>
      </p:pic>
      <p:pic>
        <p:nvPicPr>
          <p:cNvPr id="5" name="Zástupný symbol pro obrázek 4"/>
          <p:cNvPicPr>
            <a:picLocks noGrp="1" noChangeAspect="1"/>
          </p:cNvPicPr>
          <p:nvPr>
            <p:ph type="pic" idx="4294967295"/>
          </p:nvPr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640920" y="1823760"/>
            <a:ext cx="2914560" cy="2090880"/>
          </a:xfrm>
        </p:spPr>
      </p:pic>
      <p:pic>
        <p:nvPicPr>
          <p:cNvPr id="6" name="Zástupný symbol pro obrázek 5"/>
          <p:cNvPicPr>
            <a:picLocks noGrp="1" noChangeAspect="1"/>
          </p:cNvPicPr>
          <p:nvPr>
            <p:ph type="pic" idx="4294967295"/>
          </p:nvPr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223760" y="4392000"/>
            <a:ext cx="2064240" cy="2654640"/>
          </a:xfrm>
        </p:spPr>
      </p:pic>
      <p:pic>
        <p:nvPicPr>
          <p:cNvPr id="7" name="Zástupný symbol pro obrázek 6"/>
          <p:cNvPicPr>
            <a:picLocks noGrp="1" noChangeAspect="1"/>
          </p:cNvPicPr>
          <p:nvPr>
            <p:ph type="pic" idx="4294967295"/>
          </p:nvPr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3888000" y="4752000"/>
            <a:ext cx="2610000" cy="2090880"/>
          </a:xfrm>
        </p:spPr>
      </p:pic>
      <p:sp>
        <p:nvSpPr>
          <p:cNvPr id="8" name="Zástupný symbol pro text 7"/>
          <p:cNvSpPr txBox="1">
            <a:spLocks noGrp="1"/>
          </p:cNvSpPr>
          <p:nvPr>
            <p:ph type="body" idx="4294967295"/>
          </p:nvPr>
        </p:nvSpPr>
        <p:spPr>
          <a:xfrm>
            <a:off x="503999" y="4113360"/>
            <a:ext cx="2920680" cy="209088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cs-CZ" sz="32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cs-CZ" sz="32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75000"/>
              <a:buFont typeface="StarSymbol"/>
              <a:buChar char="–"/>
              <a:defRPr lang="cs-CZ" sz="28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SzPct val="45000"/>
              <a:buFont typeface="StarSymbol"/>
              <a:buChar char="●"/>
              <a:defRPr lang="cs-CZ" sz="24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75000"/>
              <a:buFont typeface="StarSymbol"/>
              <a:buChar char="–"/>
              <a:defRPr lang="cs-CZ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9pPr>
          </a:lstStyle>
          <a:p>
            <a:pPr marL="0" indent="0">
              <a:buNone/>
            </a:pPr>
            <a:r>
              <a:rPr lang="cs-CZ" i="1" dirty="0" smtClean="0"/>
              <a:t>O jaké projevy chování žáků s SPU se jedná</a:t>
            </a:r>
            <a:r>
              <a:rPr lang="cs-CZ" dirty="0" smtClean="0"/>
              <a:t>?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 sz="4000">
                <a:latin typeface="Linux Biolinum G" pitchFamily="18"/>
              </a:rPr>
              <a:t>Jak vzniká specifická porucha učení?</a:t>
            </a:r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l">
              <a:buChar char="➢"/>
            </a:pPr>
            <a:r>
              <a:rPr lang="cs-CZ">
                <a:latin typeface="Liberation Sans" pitchFamily="18"/>
              </a:rPr>
              <a:t> </a:t>
            </a:r>
            <a:r>
              <a:rPr lang="cs-CZ">
                <a:latin typeface="Linux Biolinum G" pitchFamily="18"/>
              </a:rPr>
              <a:t>Deficity v kognitivní oblasti</a:t>
            </a:r>
          </a:p>
          <a:p>
            <a:pPr marL="0" lvl="0" indent="0" algn="l">
              <a:buChar char="➢"/>
            </a:pPr>
            <a:endParaRPr lang="cs-CZ">
              <a:latin typeface="Linux Biolinum G" pitchFamily="18"/>
            </a:endParaRPr>
          </a:p>
          <a:p>
            <a:pPr marL="0" lvl="0" indent="0" algn="l">
              <a:buChar char="➢"/>
            </a:pPr>
            <a:r>
              <a:rPr lang="cs-CZ">
                <a:latin typeface="Linux Biolinum G" pitchFamily="18"/>
              </a:rPr>
              <a:t> Impulzivita a přijímání jednotlivostí</a:t>
            </a:r>
          </a:p>
          <a:p>
            <a:pPr marL="0" lvl="0" indent="0" algn="l">
              <a:buChar char="➢"/>
            </a:pPr>
            <a:endParaRPr lang="cs-CZ">
              <a:latin typeface="Linux Biolinum G" pitchFamily="18"/>
            </a:endParaRPr>
          </a:p>
          <a:p>
            <a:pPr marL="0" lvl="0" indent="0" algn="l">
              <a:buChar char="➢"/>
            </a:pPr>
            <a:r>
              <a:rPr lang="cs-CZ">
                <a:latin typeface="Linux Biolinum G" pitchFamily="18"/>
              </a:rPr>
              <a:t> Potíže se strukturováním a organizací poznatků</a:t>
            </a:r>
          </a:p>
          <a:p>
            <a:pPr marL="0" lvl="0" indent="0" algn="l">
              <a:buChar char="➢"/>
            </a:pPr>
            <a:endParaRPr lang="cs-CZ">
              <a:latin typeface="Linux Biolinum G" pitchFamily="18"/>
            </a:endParaRPr>
          </a:p>
          <a:p>
            <a:pPr marL="0" lvl="0" indent="0" algn="l">
              <a:buChar char="➢"/>
            </a:pPr>
            <a:r>
              <a:rPr lang="cs-CZ">
                <a:latin typeface="Linux Biolinum G" pitchFamily="18"/>
              </a:rPr>
              <a:t> Nižší schopnost učit se ve škole i ze zkušeností</a:t>
            </a:r>
          </a:p>
          <a:p>
            <a:pPr marL="0" lvl="0" indent="0" algn="l">
              <a:buChar char="➢"/>
            </a:pPr>
            <a:endParaRPr lang="cs-CZ">
              <a:latin typeface="Liberation Sans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>
                <a:latin typeface="Linux Biolinum G" pitchFamily="18"/>
              </a:rPr>
              <a:t>Katalog příčin SPU: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cs-CZ" sz="32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cs-CZ" sz="32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75000"/>
              <a:buFont typeface="StarSymbol"/>
              <a:buChar char="–"/>
              <a:defRPr lang="cs-CZ" sz="28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SzPct val="45000"/>
              <a:buFont typeface="StarSymbol"/>
              <a:buChar char="●"/>
              <a:defRPr lang="cs-CZ" sz="24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75000"/>
              <a:buFont typeface="StarSymbol"/>
              <a:buChar char="–"/>
              <a:defRPr lang="cs-CZ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9pPr>
          </a:lstStyle>
          <a:p>
            <a:pPr lvl="0">
              <a:buNone/>
            </a:pPr>
            <a:r>
              <a:rPr lang="cs-CZ" b="1">
                <a:latin typeface="Linux Biolinum G" pitchFamily="2"/>
              </a:rPr>
              <a:t>1.</a:t>
            </a:r>
            <a:r>
              <a:rPr lang="cs-CZ" b="1"/>
              <a:t> </a:t>
            </a:r>
            <a:r>
              <a:rPr lang="cs-CZ" b="1">
                <a:latin typeface="Linux Biolinum G" pitchFamily="2"/>
              </a:rPr>
              <a:t>Funkční nedostatky a deficity schopností</a:t>
            </a:r>
          </a:p>
          <a:p>
            <a:pPr lvl="1" rtl="0" hangingPunct="0">
              <a:buSzPct val="45000"/>
              <a:buChar char="•"/>
            </a:pPr>
            <a:r>
              <a:rPr lang="cs-CZ" i="1">
                <a:latin typeface="Linux Biolinum G" pitchFamily="2"/>
              </a:rPr>
              <a:t>artikulační obtíže,</a:t>
            </a:r>
          </a:p>
          <a:p>
            <a:pPr lvl="1" rtl="0" hangingPunct="0">
              <a:buSzPct val="45000"/>
              <a:buChar char="•"/>
            </a:pPr>
            <a:r>
              <a:rPr lang="cs-CZ" i="1">
                <a:latin typeface="Linux Biolinum G" pitchFamily="2"/>
              </a:rPr>
              <a:t>menší schopnost abstrakce,</a:t>
            </a:r>
          </a:p>
          <a:p>
            <a:pPr lvl="1" rtl="0" hangingPunct="0">
              <a:buSzPct val="45000"/>
              <a:buChar char="•"/>
            </a:pPr>
            <a:r>
              <a:rPr lang="cs-CZ" i="1">
                <a:latin typeface="Linux Biolinum G" pitchFamily="2"/>
              </a:rPr>
              <a:t>narušená vizuomotorická koordinace,</a:t>
            </a:r>
          </a:p>
          <a:p>
            <a:pPr lvl="1" rtl="0" hangingPunct="0">
              <a:buSzPct val="45000"/>
              <a:buChar char="•"/>
            </a:pPr>
            <a:r>
              <a:rPr lang="cs-CZ" i="1">
                <a:latin typeface="Linux Biolinum G" pitchFamily="2"/>
              </a:rPr>
              <a:t>špatná paměť,</a:t>
            </a:r>
          </a:p>
          <a:p>
            <a:pPr lvl="1" rtl="0" hangingPunct="0">
              <a:buSzPct val="45000"/>
              <a:buChar char="•"/>
            </a:pPr>
            <a:r>
              <a:rPr lang="cs-CZ" i="1">
                <a:latin typeface="Linux Biolinum G" pitchFamily="2"/>
              </a:rPr>
              <a:t>snížená schopnost vizuální diferenciace</a:t>
            </a:r>
          </a:p>
          <a:p>
            <a:pPr lvl="0">
              <a:buNone/>
            </a:pPr>
            <a:endParaRPr lang="cs-CZ">
              <a:latin typeface="Linux Biolinum G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cs-CZ"/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4294967295"/>
          </p:nvPr>
        </p:nvSpPr>
        <p:spPr>
          <a:xfrm>
            <a:off x="503999" y="965880"/>
            <a:ext cx="9072000" cy="6100199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l">
              <a:lnSpc>
                <a:spcPct val="150000"/>
              </a:lnSpc>
              <a:buNone/>
            </a:pPr>
            <a:endParaRPr lang="cs-CZ" b="1">
              <a:latin typeface="Linux Biolinum G" pitchFamily="18"/>
            </a:endParaRPr>
          </a:p>
          <a:p>
            <a:pPr marL="0" lvl="0" indent="0" algn="l">
              <a:lnSpc>
                <a:spcPct val="150000"/>
              </a:lnSpc>
              <a:buNone/>
            </a:pPr>
            <a:r>
              <a:rPr lang="cs-CZ" b="1">
                <a:latin typeface="Linux Biolinum G" pitchFamily="18"/>
              </a:rPr>
              <a:t>2. Poruchy koncentrace a menší odolnost vůči 		námaze:</a:t>
            </a:r>
          </a:p>
          <a:p>
            <a:pPr marL="0" lvl="3" indent="0" algn="l" rtl="0" hangingPunct="0">
              <a:lnSpc>
                <a:spcPct val="150000"/>
              </a:lnSpc>
              <a:buChar char="•"/>
            </a:pPr>
            <a:r>
              <a:rPr lang="cs-CZ" sz="2800" i="1">
                <a:latin typeface="Linux Biolinum G" pitchFamily="18"/>
              </a:rPr>
              <a:t>obtíže v koncentraci pozornosti</a:t>
            </a:r>
          </a:p>
          <a:p>
            <a:pPr marL="0" lvl="3" indent="0" algn="l" rtl="0" hangingPunct="0">
              <a:lnSpc>
                <a:spcPct val="150000"/>
              </a:lnSpc>
              <a:buChar char="•"/>
            </a:pPr>
            <a:r>
              <a:rPr lang="cs-CZ" sz="2800" i="1">
                <a:latin typeface="Linux Biolinum G" pitchFamily="18"/>
              </a:rPr>
              <a:t>obtíže „napnout síly“</a:t>
            </a:r>
          </a:p>
          <a:p>
            <a:pPr marL="0" lvl="3" indent="0" algn="l" rtl="0" hangingPunct="0">
              <a:lnSpc>
                <a:spcPct val="150000"/>
              </a:lnSpc>
              <a:buChar char="•"/>
            </a:pPr>
            <a:r>
              <a:rPr lang="cs-CZ" sz="2800" i="1">
                <a:latin typeface="Linux Biolinum G" pitchFamily="18"/>
              </a:rPr>
              <a:t>zabíhavá pozornost</a:t>
            </a:r>
          </a:p>
          <a:p>
            <a:pPr marL="0" lvl="3" indent="0" algn="l" rtl="0" hangingPunct="0">
              <a:lnSpc>
                <a:spcPct val="150000"/>
              </a:lnSpc>
              <a:buChar char="•"/>
            </a:pPr>
            <a:r>
              <a:rPr lang="cs-CZ" sz="2800" i="1">
                <a:latin typeface="Linux Biolinum G" pitchFamily="18"/>
              </a:rPr>
              <a:t>potíže v udržení pozornosti</a:t>
            </a:r>
          </a:p>
          <a:p>
            <a:pPr marL="0" lvl="3" indent="0" algn="l" rtl="0" hangingPunct="0">
              <a:lnSpc>
                <a:spcPct val="150000"/>
              </a:lnSpc>
              <a:buChar char="•"/>
            </a:pPr>
            <a:r>
              <a:rPr lang="cs-CZ" sz="2800" i="1">
                <a:latin typeface="Linux Biolinum G" pitchFamily="18"/>
              </a:rPr>
              <a:t>nesamostatnost, úzkostnost</a:t>
            </a:r>
          </a:p>
          <a:p>
            <a:pPr marL="0" lvl="3" indent="0" algn="l" rtl="0" hangingPunct="0">
              <a:lnSpc>
                <a:spcPct val="150000"/>
              </a:lnSpc>
              <a:buChar char="•"/>
            </a:pPr>
            <a:r>
              <a:rPr lang="cs-CZ" sz="2800" i="1">
                <a:latin typeface="Linux Biolinum G" pitchFamily="18"/>
              </a:rPr>
              <a:t>ztráta odvahy a naděje</a:t>
            </a:r>
          </a:p>
          <a:p>
            <a:pPr marL="0" lvl="0" indent="0" algn="l">
              <a:lnSpc>
                <a:spcPct val="150000"/>
              </a:lnSpc>
              <a:buNone/>
            </a:pPr>
            <a:endParaRPr lang="cs-CZ" sz="2800">
              <a:latin typeface="Linux Biolinum G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cs-CZ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cs-CZ" sz="32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cs-CZ" sz="32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75000"/>
              <a:buFont typeface="StarSymbol"/>
              <a:buChar char="–"/>
              <a:defRPr lang="cs-CZ" sz="28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SzPct val="45000"/>
              <a:buFont typeface="StarSymbol"/>
              <a:buChar char="●"/>
              <a:defRPr lang="cs-CZ" sz="24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75000"/>
              <a:buFont typeface="StarSymbol"/>
              <a:buChar char="–"/>
              <a:defRPr lang="cs-CZ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9pPr>
          </a:lstStyle>
          <a:p>
            <a:pPr lvl="0">
              <a:buNone/>
            </a:pPr>
            <a:r>
              <a:rPr lang="cs-CZ" b="1">
                <a:latin typeface="Linux Biolinum G" pitchFamily="2"/>
              </a:rPr>
              <a:t>3. Nedostatečné vnější podmínky:</a:t>
            </a:r>
          </a:p>
          <a:p>
            <a:pPr lvl="0"/>
            <a:r>
              <a:rPr lang="cs-CZ" sz="2800" i="1">
                <a:latin typeface="Linux Biolinum G" pitchFamily="2"/>
              </a:rPr>
              <a:t>zátěž a zanedbanost</a:t>
            </a:r>
          </a:p>
          <a:p>
            <a:pPr lvl="0"/>
            <a:r>
              <a:rPr lang="cs-CZ" sz="2800" i="1">
                <a:latin typeface="Linux Biolinum G" pitchFamily="2"/>
              </a:rPr>
              <a:t>ztráta odvahy a důvěry způsobená častými výtkami</a:t>
            </a:r>
          </a:p>
          <a:p>
            <a:pPr lvl="0"/>
            <a:r>
              <a:rPr lang="cs-CZ" sz="2800" i="1">
                <a:latin typeface="Linux Biolinum G" pitchFamily="2"/>
              </a:rPr>
              <a:t>role outsidera</a:t>
            </a:r>
          </a:p>
          <a:p>
            <a:pPr lvl="0"/>
            <a:r>
              <a:rPr lang="cs-CZ" sz="2800" i="1">
                <a:latin typeface="Linux Biolinum G" pitchFamily="2"/>
              </a:rPr>
              <a:t>časté změny školy</a:t>
            </a:r>
          </a:p>
          <a:p>
            <a:pPr lvl="0"/>
            <a:r>
              <a:rPr lang="cs-CZ" sz="2800" i="1">
                <a:latin typeface="Linux Biolinum G" pitchFamily="2"/>
              </a:rPr>
              <a:t>očekávání špatného výkonu ze strany učitele</a:t>
            </a:r>
          </a:p>
          <a:p>
            <a:pPr lvl="0">
              <a:buNone/>
            </a:pPr>
            <a:endParaRPr lang="cs-CZ" sz="2800" i="1">
              <a:latin typeface="Linux Biolinum G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cs-CZ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cs-CZ" sz="32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cs-CZ" sz="32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75000"/>
              <a:buFont typeface="StarSymbol"/>
              <a:buChar char="–"/>
              <a:defRPr lang="cs-CZ" sz="28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SzPct val="45000"/>
              <a:buFont typeface="StarSymbol"/>
              <a:buChar char="●"/>
              <a:defRPr lang="cs-CZ" sz="24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75000"/>
              <a:buFont typeface="StarSymbol"/>
              <a:buChar char="–"/>
              <a:defRPr lang="cs-CZ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9pPr>
          </a:lstStyle>
          <a:p>
            <a:pPr lvl="0">
              <a:buNone/>
            </a:pPr>
            <a:r>
              <a:rPr lang="cs-CZ" b="1">
                <a:latin typeface="Linux Biolinum G" pitchFamily="2"/>
              </a:rPr>
              <a:t>4. Konstituční nedostatky:</a:t>
            </a:r>
          </a:p>
          <a:p>
            <a:pPr lvl="0">
              <a:buNone/>
            </a:pPr>
            <a:endParaRPr lang="cs-CZ" b="1">
              <a:latin typeface="Linux Biolinum G" pitchFamily="2"/>
            </a:endParaRPr>
          </a:p>
          <a:p>
            <a:pPr lvl="1" rtl="0" hangingPunct="0">
              <a:buSzPct val="45000"/>
              <a:buChar char="•"/>
            </a:pPr>
            <a:r>
              <a:rPr lang="cs-CZ" sz="3200" i="1">
                <a:latin typeface="Linux Biolinum G" pitchFamily="2"/>
              </a:rPr>
              <a:t>poruchy zraku a sluchu</a:t>
            </a:r>
          </a:p>
          <a:p>
            <a:pPr lvl="1" rtl="0" hangingPunct="0">
              <a:buSzPct val="45000"/>
              <a:buChar char="•"/>
            </a:pPr>
            <a:r>
              <a:rPr lang="cs-CZ" sz="3200" i="1">
                <a:latin typeface="Linux Biolinum G" pitchFamily="2"/>
              </a:rPr>
              <a:t>zdravotní potíže vedoucí k vyšší únavnosti</a:t>
            </a:r>
          </a:p>
          <a:p>
            <a:pPr lvl="1" rtl="0" hangingPunct="0">
              <a:buSzPct val="45000"/>
              <a:buChar char="•"/>
            </a:pPr>
            <a:r>
              <a:rPr lang="cs-CZ" sz="3200" i="1">
                <a:latin typeface="Linux Biolinum G" pitchFamily="2"/>
              </a:rPr>
              <a:t>postižení mozku apod.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503999" y="288000"/>
            <a:ext cx="8100000" cy="827541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 sz="3200" dirty="0">
                <a:latin typeface="Linux Biolinum G" pitchFamily="18"/>
              </a:rPr>
              <a:t>Myšlení dětí s odchylkami ve vývoji (Jo </a:t>
            </a:r>
            <a:r>
              <a:rPr lang="cs-CZ" sz="3200" dirty="0" err="1">
                <a:latin typeface="Linux Biolinum G" pitchFamily="18"/>
              </a:rPr>
              <a:t>Leeber</a:t>
            </a:r>
            <a:r>
              <a:rPr lang="cs-CZ" sz="3200" dirty="0">
                <a:latin typeface="Linux Biolinum G" pitchFamily="18"/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1011238"/>
            <a:ext cx="9053512" cy="572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503999" y="287999"/>
            <a:ext cx="8100000" cy="1331597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 dirty="0">
                <a:latin typeface="Linux Biolinum G" pitchFamily="18"/>
              </a:rPr>
              <a:t>Záhada lidského </a:t>
            </a:r>
            <a:r>
              <a:rPr lang="cs-CZ" dirty="0" smtClean="0">
                <a:latin typeface="Linux Biolinum G" pitchFamily="18"/>
              </a:rPr>
              <a:t>mozku (jak čte dyslektik):</a:t>
            </a:r>
            <a:endParaRPr lang="cs-CZ" dirty="0">
              <a:latin typeface="Linux Biolinum G" pitchFamily="18"/>
            </a:endParaRPr>
          </a:p>
        </p:txBody>
      </p:sp>
      <p:pic>
        <p:nvPicPr>
          <p:cNvPr id="3" name="Zástupný symbol pro obrázek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951999" y="1823399"/>
            <a:ext cx="4248000" cy="49446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intag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173</Words>
  <Application>Microsoft Office PowerPoint</Application>
  <PresentationFormat>Vlastní</PresentationFormat>
  <Paragraphs>48</Paragraphs>
  <Slides>10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14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26" baseType="lpstr">
      <vt:lpstr>Microsoft YaHei</vt:lpstr>
      <vt:lpstr>Arial</vt:lpstr>
      <vt:lpstr>Calibri</vt:lpstr>
      <vt:lpstr>Droid Sans Fallback</vt:lpstr>
      <vt:lpstr>Liberation Sans</vt:lpstr>
      <vt:lpstr>Liberation Serif</vt:lpstr>
      <vt:lpstr>Linux Biolinum G</vt:lpstr>
      <vt:lpstr>Lohit Hindi</vt:lpstr>
      <vt:lpstr>Lucida Console</vt:lpstr>
      <vt:lpstr>Mangal</vt:lpstr>
      <vt:lpstr>Segoe UI</vt:lpstr>
      <vt:lpstr>StarSymbol</vt:lpstr>
      <vt:lpstr>Tahoma</vt:lpstr>
      <vt:lpstr>Times New Roman</vt:lpstr>
      <vt:lpstr>Výchozí</vt:lpstr>
      <vt:lpstr>Vintage</vt:lpstr>
      <vt:lpstr>Prezentace aplikace PowerPoint</vt:lpstr>
      <vt:lpstr>Proč se jim ve škole nedaří??</vt:lpstr>
      <vt:lpstr>Jak vzniká specifická porucha učení?</vt:lpstr>
      <vt:lpstr>Katalog příčin SPU:</vt:lpstr>
      <vt:lpstr>Prezentace aplikace PowerPoint</vt:lpstr>
      <vt:lpstr>Prezentace aplikace PowerPoint</vt:lpstr>
      <vt:lpstr>Prezentace aplikace PowerPoint</vt:lpstr>
      <vt:lpstr>Myšlení dětí s odchylkami ve vývoji (Jo Leeber)</vt:lpstr>
      <vt:lpstr>Záhada lidského mozku (jak čte dyslektik):</vt:lpstr>
      <vt:lpstr>závěr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Veronika Vitošková</dc:creator>
  <cp:lastModifiedBy>Vít Janda</cp:lastModifiedBy>
  <cp:revision>6</cp:revision>
  <dcterms:created xsi:type="dcterms:W3CDTF">2014-04-28T08:51:59Z</dcterms:created>
  <dcterms:modified xsi:type="dcterms:W3CDTF">2015-09-01T14:35:36Z</dcterms:modified>
</cp:coreProperties>
</file>